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2" r:id="rId5"/>
    <p:sldMasterId id="2147484662" r:id="rId6"/>
    <p:sldMasterId id="2147484691" r:id="rId7"/>
  </p:sldMasterIdLst>
  <p:notesMasterIdLst>
    <p:notesMasterId r:id="rId22"/>
  </p:notesMasterIdLst>
  <p:handoutMasterIdLst>
    <p:handoutMasterId r:id="rId23"/>
  </p:handoutMasterIdLst>
  <p:sldIdLst>
    <p:sldId id="6128" r:id="rId8"/>
    <p:sldId id="1689" r:id="rId9"/>
    <p:sldId id="1866" r:id="rId10"/>
    <p:sldId id="1868" r:id="rId11"/>
    <p:sldId id="1882" r:id="rId12"/>
    <p:sldId id="5723" r:id="rId13"/>
    <p:sldId id="1888" r:id="rId14"/>
    <p:sldId id="1889" r:id="rId15"/>
    <p:sldId id="1886" r:id="rId16"/>
    <p:sldId id="1887" r:id="rId17"/>
    <p:sldId id="1880" r:id="rId18"/>
    <p:sldId id="6127" r:id="rId19"/>
    <p:sldId id="1592" r:id="rId20"/>
    <p:sldId id="1591"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4D4D4D"/>
    <a:srgbClr val="767676"/>
    <a:srgbClr val="E6E6E6"/>
    <a:srgbClr val="FFFFFF"/>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B0A5F-9C8D-68EB-48F9-FD900AB14FA7}" v="1" dt="2019-10-06T05:07:21.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06" autoAdjust="0"/>
  </p:normalViewPr>
  <p:slideViewPr>
    <p:cSldViewPr snapToGrid="0">
      <p:cViewPr varScale="1">
        <p:scale>
          <a:sx n="56" d="100"/>
          <a:sy n="56" d="100"/>
        </p:scale>
        <p:origin x="1194"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9D15A-4CF2-459D-9893-E5DA7B09ACE1}"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1314200D-8149-4EC9-9AE3-25D385A1850D}">
      <dgm:prSet phldrT="[Text]" custT="1"/>
      <dgm:spPr/>
      <dgm:t>
        <a:bodyPr/>
        <a:lstStyle/>
        <a:p>
          <a:r>
            <a:rPr lang="en-US" sz="1200"/>
            <a:t>Create a team</a:t>
          </a:r>
        </a:p>
      </dgm:t>
    </dgm:pt>
    <dgm:pt modelId="{D7CE0378-0687-4681-BC82-3D59912C322A}" type="parTrans" cxnId="{41AC6555-96F9-477A-A4AD-E79CB5BD619A}">
      <dgm:prSet/>
      <dgm:spPr/>
      <dgm:t>
        <a:bodyPr/>
        <a:lstStyle/>
        <a:p>
          <a:endParaRPr lang="en-US" sz="2800"/>
        </a:p>
      </dgm:t>
    </dgm:pt>
    <dgm:pt modelId="{DB6E5B3F-C3D6-4913-9583-A742A2B446B5}" type="sibTrans" cxnId="{41AC6555-96F9-477A-A4AD-E79CB5BD619A}">
      <dgm:prSet/>
      <dgm:spPr/>
      <dgm:t>
        <a:bodyPr/>
        <a:lstStyle/>
        <a:p>
          <a:endParaRPr lang="en-US" sz="2800"/>
        </a:p>
      </dgm:t>
    </dgm:pt>
    <dgm:pt modelId="{733BFB6A-B781-4A17-BEE1-5DE39E53EC15}">
      <dgm:prSet custT="1"/>
      <dgm:spPr/>
      <dgm:t>
        <a:bodyPr/>
        <a:lstStyle/>
        <a:p>
          <a:r>
            <a:rPr lang="en-US" sz="1200"/>
            <a:t>Add members and owners</a:t>
          </a:r>
        </a:p>
      </dgm:t>
    </dgm:pt>
    <dgm:pt modelId="{37953650-8998-49AB-BC6D-C59C947DC2D1}" type="parTrans" cxnId="{EC24A1A3-0186-43C6-8848-D82CAA8382FB}">
      <dgm:prSet/>
      <dgm:spPr/>
      <dgm:t>
        <a:bodyPr/>
        <a:lstStyle/>
        <a:p>
          <a:endParaRPr lang="en-US" sz="2800"/>
        </a:p>
      </dgm:t>
    </dgm:pt>
    <dgm:pt modelId="{F7291024-7430-48EB-A72F-7F58206BE74D}" type="sibTrans" cxnId="{EC24A1A3-0186-43C6-8848-D82CAA8382FB}">
      <dgm:prSet/>
      <dgm:spPr/>
      <dgm:t>
        <a:bodyPr/>
        <a:lstStyle/>
        <a:p>
          <a:endParaRPr lang="en-US" sz="2800"/>
        </a:p>
      </dgm:t>
    </dgm:pt>
    <dgm:pt modelId="{5C1C5FA2-7A05-4176-9587-79E48D76C6FF}">
      <dgm:prSet custT="1"/>
      <dgm:spPr/>
      <dgm:t>
        <a:bodyPr/>
        <a:lstStyle/>
        <a:p>
          <a:r>
            <a:rPr lang="en-US" sz="1200"/>
            <a:t>Configure team settings</a:t>
          </a:r>
        </a:p>
      </dgm:t>
    </dgm:pt>
    <dgm:pt modelId="{D64464C8-1741-4B0B-A697-7D791C886C15}" type="parTrans" cxnId="{95145485-3BC6-4374-BFB4-81A4055E63A9}">
      <dgm:prSet/>
      <dgm:spPr/>
      <dgm:t>
        <a:bodyPr/>
        <a:lstStyle/>
        <a:p>
          <a:endParaRPr lang="en-US" sz="2800"/>
        </a:p>
      </dgm:t>
    </dgm:pt>
    <dgm:pt modelId="{162E9922-F133-48AB-8D03-A11BBB8A7E9E}" type="sibTrans" cxnId="{95145485-3BC6-4374-BFB4-81A4055E63A9}">
      <dgm:prSet/>
      <dgm:spPr/>
      <dgm:t>
        <a:bodyPr/>
        <a:lstStyle/>
        <a:p>
          <a:endParaRPr lang="en-US" sz="2800"/>
        </a:p>
      </dgm:t>
    </dgm:pt>
    <dgm:pt modelId="{05BCAEDA-6D17-4782-8E04-D1A9AA284BC4}">
      <dgm:prSet custT="1"/>
      <dgm:spPr/>
      <dgm:t>
        <a:bodyPr/>
        <a:lstStyle/>
        <a:p>
          <a:r>
            <a:rPr lang="en-US" sz="1200"/>
            <a:t>Add channels</a:t>
          </a:r>
        </a:p>
      </dgm:t>
    </dgm:pt>
    <dgm:pt modelId="{F443BCF8-3A55-4F22-A243-9065FFB9364F}" type="parTrans" cxnId="{953F79AD-A380-457F-90CD-A0062C37B234}">
      <dgm:prSet/>
      <dgm:spPr/>
      <dgm:t>
        <a:bodyPr/>
        <a:lstStyle/>
        <a:p>
          <a:endParaRPr lang="en-US" sz="2800"/>
        </a:p>
      </dgm:t>
    </dgm:pt>
    <dgm:pt modelId="{5D20762B-F589-491D-A501-ECFC574E3338}" type="sibTrans" cxnId="{953F79AD-A380-457F-90CD-A0062C37B234}">
      <dgm:prSet/>
      <dgm:spPr/>
      <dgm:t>
        <a:bodyPr/>
        <a:lstStyle/>
        <a:p>
          <a:endParaRPr lang="en-US" sz="2800"/>
        </a:p>
      </dgm:t>
    </dgm:pt>
    <dgm:pt modelId="{83A189A9-6957-422E-BC78-5B4E88DD2F36}">
      <dgm:prSet custT="1"/>
      <dgm:spPr/>
      <dgm:t>
        <a:bodyPr/>
        <a:lstStyle/>
        <a:p>
          <a:r>
            <a:rPr lang="en-US" sz="1200"/>
            <a:t>Archive or delete the team when the time comes</a:t>
          </a:r>
        </a:p>
      </dgm:t>
    </dgm:pt>
    <dgm:pt modelId="{AE62E302-1370-4E9A-8C97-428E1BB50B56}" type="parTrans" cxnId="{7FAF8406-4497-49B8-9715-CA8FD3F3B3D8}">
      <dgm:prSet/>
      <dgm:spPr/>
      <dgm:t>
        <a:bodyPr/>
        <a:lstStyle/>
        <a:p>
          <a:endParaRPr lang="en-US" sz="2800"/>
        </a:p>
      </dgm:t>
    </dgm:pt>
    <dgm:pt modelId="{E268076F-5821-4394-9DB1-602CDDF628FA}" type="sibTrans" cxnId="{7FAF8406-4497-49B8-9715-CA8FD3F3B3D8}">
      <dgm:prSet/>
      <dgm:spPr/>
      <dgm:t>
        <a:bodyPr/>
        <a:lstStyle/>
        <a:p>
          <a:endParaRPr lang="en-US" sz="2800"/>
        </a:p>
      </dgm:t>
    </dgm:pt>
    <dgm:pt modelId="{94A23A53-F5DA-4E14-9CA3-99C11DFF42E9}">
      <dgm:prSet custT="1"/>
      <dgm:spPr/>
      <dgm:t>
        <a:bodyPr/>
        <a:lstStyle/>
        <a:p>
          <a:r>
            <a:rPr lang="en-US" sz="1200"/>
            <a:t>Install apps</a:t>
          </a:r>
        </a:p>
      </dgm:t>
    </dgm:pt>
    <dgm:pt modelId="{5615B554-2204-4927-82C2-E30D822BB811}" type="parTrans" cxnId="{8AFEAF9A-F3CE-4375-83D3-C1FAD5E2709A}">
      <dgm:prSet/>
      <dgm:spPr/>
      <dgm:t>
        <a:bodyPr/>
        <a:lstStyle/>
        <a:p>
          <a:endParaRPr lang="en-US" sz="2800"/>
        </a:p>
      </dgm:t>
    </dgm:pt>
    <dgm:pt modelId="{36A84FCB-431B-4470-9601-E6AAEC1D1229}" type="sibTrans" cxnId="{8AFEAF9A-F3CE-4375-83D3-C1FAD5E2709A}">
      <dgm:prSet/>
      <dgm:spPr/>
      <dgm:t>
        <a:bodyPr/>
        <a:lstStyle/>
        <a:p>
          <a:endParaRPr lang="en-US" sz="2800"/>
        </a:p>
      </dgm:t>
    </dgm:pt>
    <dgm:pt modelId="{345E5F6A-53BF-45E1-B09A-9586FF5DD70D}">
      <dgm:prSet custT="1"/>
      <dgm:spPr/>
      <dgm:t>
        <a:bodyPr/>
        <a:lstStyle/>
        <a:p>
          <a:r>
            <a:rPr lang="en-US" sz="1200"/>
            <a:t>Add tabs</a:t>
          </a:r>
        </a:p>
      </dgm:t>
    </dgm:pt>
    <dgm:pt modelId="{628F5F6C-564C-4E2C-8604-0ABB4CFB66AA}" type="parTrans" cxnId="{242D8265-6764-43CB-9C4A-0777709743C4}">
      <dgm:prSet/>
      <dgm:spPr/>
      <dgm:t>
        <a:bodyPr/>
        <a:lstStyle/>
        <a:p>
          <a:endParaRPr lang="en-US" sz="2800"/>
        </a:p>
      </dgm:t>
    </dgm:pt>
    <dgm:pt modelId="{93755736-F97D-442F-B46A-F8AD4F96ECF3}" type="sibTrans" cxnId="{242D8265-6764-43CB-9C4A-0777709743C4}">
      <dgm:prSet/>
      <dgm:spPr/>
      <dgm:t>
        <a:bodyPr/>
        <a:lstStyle/>
        <a:p>
          <a:endParaRPr lang="en-US" sz="2800"/>
        </a:p>
      </dgm:t>
    </dgm:pt>
    <dgm:pt modelId="{A91DFA34-76CD-4E7F-A028-7AB5D4892A01}" type="pres">
      <dgm:prSet presAssocID="{DAF9D15A-4CF2-459D-9893-E5DA7B09ACE1}" presName="cycle" presStyleCnt="0">
        <dgm:presLayoutVars>
          <dgm:dir/>
          <dgm:resizeHandles val="exact"/>
        </dgm:presLayoutVars>
      </dgm:prSet>
      <dgm:spPr/>
    </dgm:pt>
    <dgm:pt modelId="{B4D4BFAA-2DEA-4E47-BAD4-ADCAC77DA510}" type="pres">
      <dgm:prSet presAssocID="{1314200D-8149-4EC9-9AE3-25D385A1850D}" presName="node" presStyleLbl="node1" presStyleIdx="0" presStyleCnt="7">
        <dgm:presLayoutVars>
          <dgm:bulletEnabled val="1"/>
        </dgm:presLayoutVars>
      </dgm:prSet>
      <dgm:spPr/>
    </dgm:pt>
    <dgm:pt modelId="{E266541C-000C-4178-BFFD-97822BA49D06}" type="pres">
      <dgm:prSet presAssocID="{1314200D-8149-4EC9-9AE3-25D385A1850D}" presName="spNode" presStyleCnt="0"/>
      <dgm:spPr/>
    </dgm:pt>
    <dgm:pt modelId="{71E25141-2733-4B2E-9F08-4D31E332450D}" type="pres">
      <dgm:prSet presAssocID="{DB6E5B3F-C3D6-4913-9583-A742A2B446B5}" presName="sibTrans" presStyleLbl="sibTrans1D1" presStyleIdx="0" presStyleCnt="7"/>
      <dgm:spPr/>
    </dgm:pt>
    <dgm:pt modelId="{BF06546F-6FDD-4DD2-9F27-54321D1E1C1F}" type="pres">
      <dgm:prSet presAssocID="{733BFB6A-B781-4A17-BEE1-5DE39E53EC15}" presName="node" presStyleLbl="node1" presStyleIdx="1" presStyleCnt="7">
        <dgm:presLayoutVars>
          <dgm:bulletEnabled val="1"/>
        </dgm:presLayoutVars>
      </dgm:prSet>
      <dgm:spPr/>
    </dgm:pt>
    <dgm:pt modelId="{3BE492A2-F677-4157-B4C6-62AF572F2698}" type="pres">
      <dgm:prSet presAssocID="{733BFB6A-B781-4A17-BEE1-5DE39E53EC15}" presName="spNode" presStyleCnt="0"/>
      <dgm:spPr/>
    </dgm:pt>
    <dgm:pt modelId="{4669231C-5170-4B2D-BC5C-A68A2EBB965B}" type="pres">
      <dgm:prSet presAssocID="{F7291024-7430-48EB-A72F-7F58206BE74D}" presName="sibTrans" presStyleLbl="sibTrans1D1" presStyleIdx="1" presStyleCnt="7"/>
      <dgm:spPr/>
    </dgm:pt>
    <dgm:pt modelId="{95A51774-BF29-4F2E-BCC0-62C159BFBC6B}" type="pres">
      <dgm:prSet presAssocID="{5C1C5FA2-7A05-4176-9587-79E48D76C6FF}" presName="node" presStyleLbl="node1" presStyleIdx="2" presStyleCnt="7">
        <dgm:presLayoutVars>
          <dgm:bulletEnabled val="1"/>
        </dgm:presLayoutVars>
      </dgm:prSet>
      <dgm:spPr/>
    </dgm:pt>
    <dgm:pt modelId="{75D65F0F-DD57-4EBC-91B9-84C391DB148F}" type="pres">
      <dgm:prSet presAssocID="{5C1C5FA2-7A05-4176-9587-79E48D76C6FF}" presName="spNode" presStyleCnt="0"/>
      <dgm:spPr/>
    </dgm:pt>
    <dgm:pt modelId="{C6C878F1-2841-41DB-A763-5D1C6D4B913A}" type="pres">
      <dgm:prSet presAssocID="{162E9922-F133-48AB-8D03-A11BBB8A7E9E}" presName="sibTrans" presStyleLbl="sibTrans1D1" presStyleIdx="2" presStyleCnt="7"/>
      <dgm:spPr/>
    </dgm:pt>
    <dgm:pt modelId="{720A29F3-780D-420D-89E6-9AEF06108A0A}" type="pres">
      <dgm:prSet presAssocID="{05BCAEDA-6D17-4782-8E04-D1A9AA284BC4}" presName="node" presStyleLbl="node1" presStyleIdx="3" presStyleCnt="7">
        <dgm:presLayoutVars>
          <dgm:bulletEnabled val="1"/>
        </dgm:presLayoutVars>
      </dgm:prSet>
      <dgm:spPr/>
    </dgm:pt>
    <dgm:pt modelId="{F712B3D1-D6FA-4C5B-B382-F4D938DD9F7E}" type="pres">
      <dgm:prSet presAssocID="{05BCAEDA-6D17-4782-8E04-D1A9AA284BC4}" presName="spNode" presStyleCnt="0"/>
      <dgm:spPr/>
    </dgm:pt>
    <dgm:pt modelId="{B3609FAE-FD13-4EFF-96C4-D8B527937EF8}" type="pres">
      <dgm:prSet presAssocID="{5D20762B-F589-491D-A501-ECFC574E3338}" presName="sibTrans" presStyleLbl="sibTrans1D1" presStyleIdx="3" presStyleCnt="7"/>
      <dgm:spPr/>
    </dgm:pt>
    <dgm:pt modelId="{07B17D69-25F7-4AD5-A572-2B92DC41AD6C}" type="pres">
      <dgm:prSet presAssocID="{94A23A53-F5DA-4E14-9CA3-99C11DFF42E9}" presName="node" presStyleLbl="node1" presStyleIdx="4" presStyleCnt="7">
        <dgm:presLayoutVars>
          <dgm:bulletEnabled val="1"/>
        </dgm:presLayoutVars>
      </dgm:prSet>
      <dgm:spPr/>
    </dgm:pt>
    <dgm:pt modelId="{2700E766-5605-49E7-BB82-B646EDA4C183}" type="pres">
      <dgm:prSet presAssocID="{94A23A53-F5DA-4E14-9CA3-99C11DFF42E9}" presName="spNode" presStyleCnt="0"/>
      <dgm:spPr/>
    </dgm:pt>
    <dgm:pt modelId="{52D83B2E-4A23-46DA-ADE3-34C688A9E3F5}" type="pres">
      <dgm:prSet presAssocID="{36A84FCB-431B-4470-9601-E6AAEC1D1229}" presName="sibTrans" presStyleLbl="sibTrans1D1" presStyleIdx="4" presStyleCnt="7"/>
      <dgm:spPr/>
    </dgm:pt>
    <dgm:pt modelId="{F9689A2F-F02E-4DA0-B1C0-608B703E5924}" type="pres">
      <dgm:prSet presAssocID="{345E5F6A-53BF-45E1-B09A-9586FF5DD70D}" presName="node" presStyleLbl="node1" presStyleIdx="5" presStyleCnt="7">
        <dgm:presLayoutVars>
          <dgm:bulletEnabled val="1"/>
        </dgm:presLayoutVars>
      </dgm:prSet>
      <dgm:spPr/>
    </dgm:pt>
    <dgm:pt modelId="{72C0405E-2FBC-4FB5-BAAF-ED2B60EDBA86}" type="pres">
      <dgm:prSet presAssocID="{345E5F6A-53BF-45E1-B09A-9586FF5DD70D}" presName="spNode" presStyleCnt="0"/>
      <dgm:spPr/>
    </dgm:pt>
    <dgm:pt modelId="{8B10369D-1317-48BA-95BF-C021DBFBE736}" type="pres">
      <dgm:prSet presAssocID="{93755736-F97D-442F-B46A-F8AD4F96ECF3}" presName="sibTrans" presStyleLbl="sibTrans1D1" presStyleIdx="5" presStyleCnt="7"/>
      <dgm:spPr/>
    </dgm:pt>
    <dgm:pt modelId="{8D8EF2BC-D07B-480F-AFE9-4349211E4598}" type="pres">
      <dgm:prSet presAssocID="{83A189A9-6957-422E-BC78-5B4E88DD2F36}" presName="node" presStyleLbl="node1" presStyleIdx="6" presStyleCnt="7" custScaleX="152075">
        <dgm:presLayoutVars>
          <dgm:bulletEnabled val="1"/>
        </dgm:presLayoutVars>
      </dgm:prSet>
      <dgm:spPr/>
    </dgm:pt>
    <dgm:pt modelId="{D7529970-5E84-4720-882A-4CCFC5091B5A}" type="pres">
      <dgm:prSet presAssocID="{83A189A9-6957-422E-BC78-5B4E88DD2F36}" presName="spNode" presStyleCnt="0"/>
      <dgm:spPr/>
    </dgm:pt>
    <dgm:pt modelId="{9FE27EFF-965D-4CA8-9B5D-3C42A590A094}" type="pres">
      <dgm:prSet presAssocID="{E268076F-5821-4394-9DB1-602CDDF628FA}" presName="sibTrans" presStyleLbl="sibTrans1D1" presStyleIdx="6" presStyleCnt="7"/>
      <dgm:spPr/>
    </dgm:pt>
  </dgm:ptLst>
  <dgm:cxnLst>
    <dgm:cxn modelId="{7FAF8406-4497-49B8-9715-CA8FD3F3B3D8}" srcId="{DAF9D15A-4CF2-459D-9893-E5DA7B09ACE1}" destId="{83A189A9-6957-422E-BC78-5B4E88DD2F36}" srcOrd="6" destOrd="0" parTransId="{AE62E302-1370-4E9A-8C97-428E1BB50B56}" sibTransId="{E268076F-5821-4394-9DB1-602CDDF628FA}"/>
    <dgm:cxn modelId="{E6328A3C-55D2-4FD5-9ADB-CDCC2CBBC910}" type="presOf" srcId="{733BFB6A-B781-4A17-BEE1-5DE39E53EC15}" destId="{BF06546F-6FDD-4DD2-9F27-54321D1E1C1F}" srcOrd="0" destOrd="0" presId="urn:microsoft.com/office/officeart/2005/8/layout/cycle5"/>
    <dgm:cxn modelId="{8D982A3E-3A1E-48F8-BE7E-B9D1FC4DC122}" type="presOf" srcId="{94A23A53-F5DA-4E14-9CA3-99C11DFF42E9}" destId="{07B17D69-25F7-4AD5-A572-2B92DC41AD6C}" srcOrd="0" destOrd="0" presId="urn:microsoft.com/office/officeart/2005/8/layout/cycle5"/>
    <dgm:cxn modelId="{D6127141-2053-405B-8D48-1DEA3E56AEE8}" type="presOf" srcId="{1314200D-8149-4EC9-9AE3-25D385A1850D}" destId="{B4D4BFAA-2DEA-4E47-BAD4-ADCAC77DA510}" srcOrd="0" destOrd="0" presId="urn:microsoft.com/office/officeart/2005/8/layout/cycle5"/>
    <dgm:cxn modelId="{7B696A44-B628-40E8-AC1C-E8D72AC767A2}" type="presOf" srcId="{36A84FCB-431B-4470-9601-E6AAEC1D1229}" destId="{52D83B2E-4A23-46DA-ADE3-34C688A9E3F5}" srcOrd="0" destOrd="0" presId="urn:microsoft.com/office/officeart/2005/8/layout/cycle5"/>
    <dgm:cxn modelId="{242D8265-6764-43CB-9C4A-0777709743C4}" srcId="{DAF9D15A-4CF2-459D-9893-E5DA7B09ACE1}" destId="{345E5F6A-53BF-45E1-B09A-9586FF5DD70D}" srcOrd="5" destOrd="0" parTransId="{628F5F6C-564C-4E2C-8604-0ABB4CFB66AA}" sibTransId="{93755736-F97D-442F-B46A-F8AD4F96ECF3}"/>
    <dgm:cxn modelId="{024EEE6F-5B8D-45F0-887B-E716D0CFC2BE}" type="presOf" srcId="{05BCAEDA-6D17-4782-8E04-D1A9AA284BC4}" destId="{720A29F3-780D-420D-89E6-9AEF06108A0A}" srcOrd="0" destOrd="0" presId="urn:microsoft.com/office/officeart/2005/8/layout/cycle5"/>
    <dgm:cxn modelId="{2F01C054-A4D1-4799-956E-6829DF99332A}" type="presOf" srcId="{83A189A9-6957-422E-BC78-5B4E88DD2F36}" destId="{8D8EF2BC-D07B-480F-AFE9-4349211E4598}" srcOrd="0" destOrd="0" presId="urn:microsoft.com/office/officeart/2005/8/layout/cycle5"/>
    <dgm:cxn modelId="{41AC6555-96F9-477A-A4AD-E79CB5BD619A}" srcId="{DAF9D15A-4CF2-459D-9893-E5DA7B09ACE1}" destId="{1314200D-8149-4EC9-9AE3-25D385A1850D}" srcOrd="0" destOrd="0" parTransId="{D7CE0378-0687-4681-BC82-3D59912C322A}" sibTransId="{DB6E5B3F-C3D6-4913-9583-A742A2B446B5}"/>
    <dgm:cxn modelId="{D37D477D-3033-4C6C-AC0E-82894EBB148C}" type="presOf" srcId="{5D20762B-F589-491D-A501-ECFC574E3338}" destId="{B3609FAE-FD13-4EFF-96C4-D8B527937EF8}" srcOrd="0" destOrd="0" presId="urn:microsoft.com/office/officeart/2005/8/layout/cycle5"/>
    <dgm:cxn modelId="{95145485-3BC6-4374-BFB4-81A4055E63A9}" srcId="{DAF9D15A-4CF2-459D-9893-E5DA7B09ACE1}" destId="{5C1C5FA2-7A05-4176-9587-79E48D76C6FF}" srcOrd="2" destOrd="0" parTransId="{D64464C8-1741-4B0B-A697-7D791C886C15}" sibTransId="{162E9922-F133-48AB-8D03-A11BBB8A7E9E}"/>
    <dgm:cxn modelId="{0E9DA586-00C2-4C7E-ACD5-C8DFA74EE3CE}" type="presOf" srcId="{E268076F-5821-4394-9DB1-602CDDF628FA}" destId="{9FE27EFF-965D-4CA8-9B5D-3C42A590A094}" srcOrd="0" destOrd="0" presId="urn:microsoft.com/office/officeart/2005/8/layout/cycle5"/>
    <dgm:cxn modelId="{C8685888-02C3-401B-9F3D-60D1041139C5}" type="presOf" srcId="{DB6E5B3F-C3D6-4913-9583-A742A2B446B5}" destId="{71E25141-2733-4B2E-9F08-4D31E332450D}" srcOrd="0" destOrd="0" presId="urn:microsoft.com/office/officeart/2005/8/layout/cycle5"/>
    <dgm:cxn modelId="{8AFEAF9A-F3CE-4375-83D3-C1FAD5E2709A}" srcId="{DAF9D15A-4CF2-459D-9893-E5DA7B09ACE1}" destId="{94A23A53-F5DA-4E14-9CA3-99C11DFF42E9}" srcOrd="4" destOrd="0" parTransId="{5615B554-2204-4927-82C2-E30D822BB811}" sibTransId="{36A84FCB-431B-4470-9601-E6AAEC1D1229}"/>
    <dgm:cxn modelId="{EC24A1A3-0186-43C6-8848-D82CAA8382FB}" srcId="{DAF9D15A-4CF2-459D-9893-E5DA7B09ACE1}" destId="{733BFB6A-B781-4A17-BEE1-5DE39E53EC15}" srcOrd="1" destOrd="0" parTransId="{37953650-8998-49AB-BC6D-C59C947DC2D1}" sibTransId="{F7291024-7430-48EB-A72F-7F58206BE74D}"/>
    <dgm:cxn modelId="{F5D32BA8-D4F4-4691-B9E2-43AB39F97837}" type="presOf" srcId="{345E5F6A-53BF-45E1-B09A-9586FF5DD70D}" destId="{F9689A2F-F02E-4DA0-B1C0-608B703E5924}" srcOrd="0" destOrd="0" presId="urn:microsoft.com/office/officeart/2005/8/layout/cycle5"/>
    <dgm:cxn modelId="{953F79AD-A380-457F-90CD-A0062C37B234}" srcId="{DAF9D15A-4CF2-459D-9893-E5DA7B09ACE1}" destId="{05BCAEDA-6D17-4782-8E04-D1A9AA284BC4}" srcOrd="3" destOrd="0" parTransId="{F443BCF8-3A55-4F22-A243-9065FFB9364F}" sibTransId="{5D20762B-F589-491D-A501-ECFC574E3338}"/>
    <dgm:cxn modelId="{021423B2-5876-484E-80D5-9E1210D047D1}" type="presOf" srcId="{F7291024-7430-48EB-A72F-7F58206BE74D}" destId="{4669231C-5170-4B2D-BC5C-A68A2EBB965B}" srcOrd="0" destOrd="0" presId="urn:microsoft.com/office/officeart/2005/8/layout/cycle5"/>
    <dgm:cxn modelId="{215D51D9-A9A0-4BEC-A08B-8B9B96F15754}" type="presOf" srcId="{93755736-F97D-442F-B46A-F8AD4F96ECF3}" destId="{8B10369D-1317-48BA-95BF-C021DBFBE736}" srcOrd="0" destOrd="0" presId="urn:microsoft.com/office/officeart/2005/8/layout/cycle5"/>
    <dgm:cxn modelId="{7EEE73DB-87CF-4F35-872D-93F1944CD578}" type="presOf" srcId="{162E9922-F133-48AB-8D03-A11BBB8A7E9E}" destId="{C6C878F1-2841-41DB-A763-5D1C6D4B913A}" srcOrd="0" destOrd="0" presId="urn:microsoft.com/office/officeart/2005/8/layout/cycle5"/>
    <dgm:cxn modelId="{1AB431E0-2142-4277-AA35-098AB763EFCD}" type="presOf" srcId="{DAF9D15A-4CF2-459D-9893-E5DA7B09ACE1}" destId="{A91DFA34-76CD-4E7F-A028-7AB5D4892A01}" srcOrd="0" destOrd="0" presId="urn:microsoft.com/office/officeart/2005/8/layout/cycle5"/>
    <dgm:cxn modelId="{44D399F7-D29D-4CA5-9164-AE772B2BA6B9}" type="presOf" srcId="{5C1C5FA2-7A05-4176-9587-79E48D76C6FF}" destId="{95A51774-BF29-4F2E-BCC0-62C159BFBC6B}" srcOrd="0" destOrd="0" presId="urn:microsoft.com/office/officeart/2005/8/layout/cycle5"/>
    <dgm:cxn modelId="{BECC786B-1CF4-403C-934D-191522048E2B}" type="presParOf" srcId="{A91DFA34-76CD-4E7F-A028-7AB5D4892A01}" destId="{B4D4BFAA-2DEA-4E47-BAD4-ADCAC77DA510}" srcOrd="0" destOrd="0" presId="urn:microsoft.com/office/officeart/2005/8/layout/cycle5"/>
    <dgm:cxn modelId="{0275F7FF-550C-421F-9E49-535C31AA7AE0}" type="presParOf" srcId="{A91DFA34-76CD-4E7F-A028-7AB5D4892A01}" destId="{E266541C-000C-4178-BFFD-97822BA49D06}" srcOrd="1" destOrd="0" presId="urn:microsoft.com/office/officeart/2005/8/layout/cycle5"/>
    <dgm:cxn modelId="{3EFF2F91-DB40-4723-B16B-5B641E142918}" type="presParOf" srcId="{A91DFA34-76CD-4E7F-A028-7AB5D4892A01}" destId="{71E25141-2733-4B2E-9F08-4D31E332450D}" srcOrd="2" destOrd="0" presId="urn:microsoft.com/office/officeart/2005/8/layout/cycle5"/>
    <dgm:cxn modelId="{5A3B3AF0-88FF-464D-BE70-EDD5D6D5ACD8}" type="presParOf" srcId="{A91DFA34-76CD-4E7F-A028-7AB5D4892A01}" destId="{BF06546F-6FDD-4DD2-9F27-54321D1E1C1F}" srcOrd="3" destOrd="0" presId="urn:microsoft.com/office/officeart/2005/8/layout/cycle5"/>
    <dgm:cxn modelId="{FE5AC224-49E8-4865-A9B0-65BD7A7C6241}" type="presParOf" srcId="{A91DFA34-76CD-4E7F-A028-7AB5D4892A01}" destId="{3BE492A2-F677-4157-B4C6-62AF572F2698}" srcOrd="4" destOrd="0" presId="urn:microsoft.com/office/officeart/2005/8/layout/cycle5"/>
    <dgm:cxn modelId="{F1203966-AC12-46AE-A771-81F715695F59}" type="presParOf" srcId="{A91DFA34-76CD-4E7F-A028-7AB5D4892A01}" destId="{4669231C-5170-4B2D-BC5C-A68A2EBB965B}" srcOrd="5" destOrd="0" presId="urn:microsoft.com/office/officeart/2005/8/layout/cycle5"/>
    <dgm:cxn modelId="{E37BF226-78DF-4A03-A9EC-CFA904BC1CD2}" type="presParOf" srcId="{A91DFA34-76CD-4E7F-A028-7AB5D4892A01}" destId="{95A51774-BF29-4F2E-BCC0-62C159BFBC6B}" srcOrd="6" destOrd="0" presId="urn:microsoft.com/office/officeart/2005/8/layout/cycle5"/>
    <dgm:cxn modelId="{77555B1D-9AA5-4A72-B8DC-C17F0C220860}" type="presParOf" srcId="{A91DFA34-76CD-4E7F-A028-7AB5D4892A01}" destId="{75D65F0F-DD57-4EBC-91B9-84C391DB148F}" srcOrd="7" destOrd="0" presId="urn:microsoft.com/office/officeart/2005/8/layout/cycle5"/>
    <dgm:cxn modelId="{D52796A2-0EC0-49EC-91F1-09F036EE966E}" type="presParOf" srcId="{A91DFA34-76CD-4E7F-A028-7AB5D4892A01}" destId="{C6C878F1-2841-41DB-A763-5D1C6D4B913A}" srcOrd="8" destOrd="0" presId="urn:microsoft.com/office/officeart/2005/8/layout/cycle5"/>
    <dgm:cxn modelId="{80E186C4-E739-4D8D-AF63-25B2689D22D9}" type="presParOf" srcId="{A91DFA34-76CD-4E7F-A028-7AB5D4892A01}" destId="{720A29F3-780D-420D-89E6-9AEF06108A0A}" srcOrd="9" destOrd="0" presId="urn:microsoft.com/office/officeart/2005/8/layout/cycle5"/>
    <dgm:cxn modelId="{B6B9CD89-19A8-4F60-AC5D-E2E637733649}" type="presParOf" srcId="{A91DFA34-76CD-4E7F-A028-7AB5D4892A01}" destId="{F712B3D1-D6FA-4C5B-B382-F4D938DD9F7E}" srcOrd="10" destOrd="0" presId="urn:microsoft.com/office/officeart/2005/8/layout/cycle5"/>
    <dgm:cxn modelId="{C6C5EC1E-2626-44C7-8A72-03D73D92EAC9}" type="presParOf" srcId="{A91DFA34-76CD-4E7F-A028-7AB5D4892A01}" destId="{B3609FAE-FD13-4EFF-96C4-D8B527937EF8}" srcOrd="11" destOrd="0" presId="urn:microsoft.com/office/officeart/2005/8/layout/cycle5"/>
    <dgm:cxn modelId="{740926D8-2927-441C-B88B-3B5EACE2AB9F}" type="presParOf" srcId="{A91DFA34-76CD-4E7F-A028-7AB5D4892A01}" destId="{07B17D69-25F7-4AD5-A572-2B92DC41AD6C}" srcOrd="12" destOrd="0" presId="urn:microsoft.com/office/officeart/2005/8/layout/cycle5"/>
    <dgm:cxn modelId="{5E6E8535-B6C4-4FBA-90EA-845023CB419A}" type="presParOf" srcId="{A91DFA34-76CD-4E7F-A028-7AB5D4892A01}" destId="{2700E766-5605-49E7-BB82-B646EDA4C183}" srcOrd="13" destOrd="0" presId="urn:microsoft.com/office/officeart/2005/8/layout/cycle5"/>
    <dgm:cxn modelId="{6FCD8310-FC0F-41CF-B6DF-0486D55247AB}" type="presParOf" srcId="{A91DFA34-76CD-4E7F-A028-7AB5D4892A01}" destId="{52D83B2E-4A23-46DA-ADE3-34C688A9E3F5}" srcOrd="14" destOrd="0" presId="urn:microsoft.com/office/officeart/2005/8/layout/cycle5"/>
    <dgm:cxn modelId="{C3597C67-1F58-4781-B7FC-2B90F2970949}" type="presParOf" srcId="{A91DFA34-76CD-4E7F-A028-7AB5D4892A01}" destId="{F9689A2F-F02E-4DA0-B1C0-608B703E5924}" srcOrd="15" destOrd="0" presId="urn:microsoft.com/office/officeart/2005/8/layout/cycle5"/>
    <dgm:cxn modelId="{431E3A5C-1436-4F4D-83D7-90339897771A}" type="presParOf" srcId="{A91DFA34-76CD-4E7F-A028-7AB5D4892A01}" destId="{72C0405E-2FBC-4FB5-BAAF-ED2B60EDBA86}" srcOrd="16" destOrd="0" presId="urn:microsoft.com/office/officeart/2005/8/layout/cycle5"/>
    <dgm:cxn modelId="{B357A2B6-6932-411F-8DD6-03EE82FDCB54}" type="presParOf" srcId="{A91DFA34-76CD-4E7F-A028-7AB5D4892A01}" destId="{8B10369D-1317-48BA-95BF-C021DBFBE736}" srcOrd="17" destOrd="0" presId="urn:microsoft.com/office/officeart/2005/8/layout/cycle5"/>
    <dgm:cxn modelId="{126BD5D9-0B99-4348-A73C-40AEEBB62BB3}" type="presParOf" srcId="{A91DFA34-76CD-4E7F-A028-7AB5D4892A01}" destId="{8D8EF2BC-D07B-480F-AFE9-4349211E4598}" srcOrd="18" destOrd="0" presId="urn:microsoft.com/office/officeart/2005/8/layout/cycle5"/>
    <dgm:cxn modelId="{DCB6863C-5138-42EC-BFA6-36A19A9E8115}" type="presParOf" srcId="{A91DFA34-76CD-4E7F-A028-7AB5D4892A01}" destId="{D7529970-5E84-4720-882A-4CCFC5091B5A}" srcOrd="19" destOrd="0" presId="urn:microsoft.com/office/officeart/2005/8/layout/cycle5"/>
    <dgm:cxn modelId="{CC556399-8E21-466E-A191-F8140F559A0F}" type="presParOf" srcId="{A91DFA34-76CD-4E7F-A028-7AB5D4892A01}" destId="{9FE27EFF-965D-4CA8-9B5D-3C42A590A094}"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4BFAA-2DEA-4E47-BAD4-ADCAC77DA510}">
      <dsp:nvSpPr>
        <dsp:cNvPr id="0" name=""/>
        <dsp:cNvSpPr/>
      </dsp:nvSpPr>
      <dsp:spPr>
        <a:xfrm>
          <a:off x="4675063" y="2508"/>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Create a team</a:t>
          </a:r>
        </a:p>
      </dsp:txBody>
      <dsp:txXfrm>
        <a:off x="4716880" y="44325"/>
        <a:ext cx="1234239" cy="772983"/>
      </dsp:txXfrm>
    </dsp:sp>
    <dsp:sp modelId="{71E25141-2733-4B2E-9F08-4D31E332450D}">
      <dsp:nvSpPr>
        <dsp:cNvPr id="0" name=""/>
        <dsp:cNvSpPr/>
      </dsp:nvSpPr>
      <dsp:spPr>
        <a:xfrm>
          <a:off x="2889700" y="430816"/>
          <a:ext cx="4888600" cy="4888600"/>
        </a:xfrm>
        <a:custGeom>
          <a:avLst/>
          <a:gdLst/>
          <a:ahLst/>
          <a:cxnLst/>
          <a:rect l="0" t="0" r="0" b="0"/>
          <a:pathLst>
            <a:path>
              <a:moveTo>
                <a:pt x="3275697" y="145739"/>
              </a:moveTo>
              <a:arcTo wR="2444300" hR="2444300" stAng="17393114" swAng="77166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F06546F-6FDD-4DD2-9F27-54321D1E1C1F}">
      <dsp:nvSpPr>
        <dsp:cNvPr id="0" name=""/>
        <dsp:cNvSpPr/>
      </dsp:nvSpPr>
      <dsp:spPr>
        <a:xfrm>
          <a:off x="6586094" y="922811"/>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members and owners</a:t>
          </a:r>
        </a:p>
      </dsp:txBody>
      <dsp:txXfrm>
        <a:off x="6627911" y="964628"/>
        <a:ext cx="1234239" cy="772983"/>
      </dsp:txXfrm>
    </dsp:sp>
    <dsp:sp modelId="{4669231C-5170-4B2D-BC5C-A68A2EBB965B}">
      <dsp:nvSpPr>
        <dsp:cNvPr id="0" name=""/>
        <dsp:cNvSpPr/>
      </dsp:nvSpPr>
      <dsp:spPr>
        <a:xfrm>
          <a:off x="2889700" y="430816"/>
          <a:ext cx="4888600" cy="4888600"/>
        </a:xfrm>
        <a:custGeom>
          <a:avLst/>
          <a:gdLst/>
          <a:ahLst/>
          <a:cxnLst/>
          <a:rect l="0" t="0" r="0" b="0"/>
          <a:pathLst>
            <a:path>
              <a:moveTo>
                <a:pt x="4728876" y="1575212"/>
              </a:moveTo>
              <a:arcTo wR="2444300" hR="2444300" stAng="20350345" swAng="106401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5A51774-BF29-4F2E-BCC0-62C159BFBC6B}">
      <dsp:nvSpPr>
        <dsp:cNvPr id="0" name=""/>
        <dsp:cNvSpPr/>
      </dsp:nvSpPr>
      <dsp:spPr>
        <a:xfrm>
          <a:off x="7058080" y="299071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Configure team settings</a:t>
          </a:r>
        </a:p>
      </dsp:txBody>
      <dsp:txXfrm>
        <a:off x="7099897" y="3032533"/>
        <a:ext cx="1234239" cy="772983"/>
      </dsp:txXfrm>
    </dsp:sp>
    <dsp:sp modelId="{C6C878F1-2841-41DB-A763-5D1C6D4B913A}">
      <dsp:nvSpPr>
        <dsp:cNvPr id="0" name=""/>
        <dsp:cNvSpPr/>
      </dsp:nvSpPr>
      <dsp:spPr>
        <a:xfrm>
          <a:off x="2889700" y="430816"/>
          <a:ext cx="4888600" cy="4888600"/>
        </a:xfrm>
        <a:custGeom>
          <a:avLst/>
          <a:gdLst/>
          <a:ahLst/>
          <a:cxnLst/>
          <a:rect l="0" t="0" r="0" b="0"/>
          <a:pathLst>
            <a:path>
              <a:moveTo>
                <a:pt x="4601989" y="3592767"/>
              </a:moveTo>
              <a:arcTo wR="2444300" hR="2444300" stAng="1681495" swAng="83509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20A29F3-780D-420D-89E6-9AEF06108A0A}">
      <dsp:nvSpPr>
        <dsp:cNvPr id="0" name=""/>
        <dsp:cNvSpPr/>
      </dsp:nvSpPr>
      <dsp:spPr>
        <a:xfrm>
          <a:off x="5735605" y="464904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channels</a:t>
          </a:r>
        </a:p>
      </dsp:txBody>
      <dsp:txXfrm>
        <a:off x="5777422" y="4690863"/>
        <a:ext cx="1234239" cy="772983"/>
      </dsp:txXfrm>
    </dsp:sp>
    <dsp:sp modelId="{B3609FAE-FD13-4EFF-96C4-D8B527937EF8}">
      <dsp:nvSpPr>
        <dsp:cNvPr id="0" name=""/>
        <dsp:cNvSpPr/>
      </dsp:nvSpPr>
      <dsp:spPr>
        <a:xfrm>
          <a:off x="2889700" y="430816"/>
          <a:ext cx="4888600" cy="4888600"/>
        </a:xfrm>
        <a:custGeom>
          <a:avLst/>
          <a:gdLst/>
          <a:ahLst/>
          <a:cxnLst/>
          <a:rect l="0" t="0" r="0" b="0"/>
          <a:pathLst>
            <a:path>
              <a:moveTo>
                <a:pt x="2686693" y="4876551"/>
              </a:moveTo>
              <a:arcTo wR="2444300" hR="2444300" stAng="5058528" swAng="682943"/>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7B17D69-25F7-4AD5-A572-2B92DC41AD6C}">
      <dsp:nvSpPr>
        <dsp:cNvPr id="0" name=""/>
        <dsp:cNvSpPr/>
      </dsp:nvSpPr>
      <dsp:spPr>
        <a:xfrm>
          <a:off x="3614521" y="464904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Install apps</a:t>
          </a:r>
        </a:p>
      </dsp:txBody>
      <dsp:txXfrm>
        <a:off x="3656338" y="4690863"/>
        <a:ext cx="1234239" cy="772983"/>
      </dsp:txXfrm>
    </dsp:sp>
    <dsp:sp modelId="{52D83B2E-4A23-46DA-ADE3-34C688A9E3F5}">
      <dsp:nvSpPr>
        <dsp:cNvPr id="0" name=""/>
        <dsp:cNvSpPr/>
      </dsp:nvSpPr>
      <dsp:spPr>
        <a:xfrm>
          <a:off x="2889700" y="430816"/>
          <a:ext cx="4888600" cy="4888600"/>
        </a:xfrm>
        <a:custGeom>
          <a:avLst/>
          <a:gdLst/>
          <a:ahLst/>
          <a:cxnLst/>
          <a:rect l="0" t="0" r="0" b="0"/>
          <a:pathLst>
            <a:path>
              <a:moveTo>
                <a:pt x="626208" y="4078052"/>
              </a:moveTo>
              <a:arcTo wR="2444300" hR="2444300" stAng="8283412" swAng="83509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9689A2F-F02E-4DA0-B1C0-608B703E5924}">
      <dsp:nvSpPr>
        <dsp:cNvPr id="0" name=""/>
        <dsp:cNvSpPr/>
      </dsp:nvSpPr>
      <dsp:spPr>
        <a:xfrm>
          <a:off x="2292047" y="2990716"/>
          <a:ext cx="1317873"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Add tabs</a:t>
          </a:r>
        </a:p>
      </dsp:txBody>
      <dsp:txXfrm>
        <a:off x="2333864" y="3032533"/>
        <a:ext cx="1234239" cy="772983"/>
      </dsp:txXfrm>
    </dsp:sp>
    <dsp:sp modelId="{8B10369D-1317-48BA-95BF-C021DBFBE736}">
      <dsp:nvSpPr>
        <dsp:cNvPr id="0" name=""/>
        <dsp:cNvSpPr/>
      </dsp:nvSpPr>
      <dsp:spPr>
        <a:xfrm>
          <a:off x="2889700" y="430816"/>
          <a:ext cx="4888600" cy="4888600"/>
        </a:xfrm>
        <a:custGeom>
          <a:avLst/>
          <a:gdLst/>
          <a:ahLst/>
          <a:cxnLst/>
          <a:rect l="0" t="0" r="0" b="0"/>
          <a:pathLst>
            <a:path>
              <a:moveTo>
                <a:pt x="3562" y="2312372"/>
              </a:moveTo>
              <a:arcTo wR="2444300" hR="2444300" stAng="10985637" swAng="1064018"/>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D8EF2BC-D07B-480F-AFE9-4349211E4598}">
      <dsp:nvSpPr>
        <dsp:cNvPr id="0" name=""/>
        <dsp:cNvSpPr/>
      </dsp:nvSpPr>
      <dsp:spPr>
        <a:xfrm>
          <a:off x="2420891" y="922811"/>
          <a:ext cx="2004155" cy="856617"/>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Archive or delete the team when the time comes</a:t>
          </a:r>
        </a:p>
      </dsp:txBody>
      <dsp:txXfrm>
        <a:off x="2462708" y="964628"/>
        <a:ext cx="1920521" cy="772983"/>
      </dsp:txXfrm>
    </dsp:sp>
    <dsp:sp modelId="{9FE27EFF-965D-4CA8-9B5D-3C42A590A094}">
      <dsp:nvSpPr>
        <dsp:cNvPr id="0" name=""/>
        <dsp:cNvSpPr/>
      </dsp:nvSpPr>
      <dsp:spPr>
        <a:xfrm>
          <a:off x="2889700" y="430816"/>
          <a:ext cx="4888600" cy="4888600"/>
        </a:xfrm>
        <a:custGeom>
          <a:avLst/>
          <a:gdLst/>
          <a:ahLst/>
          <a:cxnLst/>
          <a:rect l="0" t="0" r="0" b="0"/>
          <a:pathLst>
            <a:path>
              <a:moveTo>
                <a:pt x="1122128" y="388462"/>
              </a:moveTo>
              <a:arcTo wR="2444300" hR="2444300" stAng="14235222" swAng="77166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10/10/2019 11:21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10/10/2019 11:21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sources.office.com/ww-landing-M365E-Practical-Guide-to-the-Modern-Workplace-WhitePaper.html?LCID=EN-U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21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Most of you came to this conference because you have real customers that have data in Microsoft Services. Microsoft Graph is the way to access that data. </a:t>
            </a:r>
          </a:p>
          <a:p>
            <a:endParaRPr lang="en-US"/>
          </a:p>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10/10/2019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7465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3</a:t>
            </a:fld>
            <a:endParaRPr lang="en-US"/>
          </a:p>
        </p:txBody>
      </p:sp>
    </p:spTree>
    <p:extLst>
      <p:ext uri="{BB962C8B-B14F-4D97-AF65-F5344CB8AC3E}">
        <p14:creationId xmlns:p14="http://schemas.microsoft.com/office/powerpoint/2010/main" val="232621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4</a:t>
            </a:fld>
            <a:endParaRPr lang="en-US"/>
          </a:p>
        </p:txBody>
      </p:sp>
    </p:spTree>
    <p:extLst>
      <p:ext uri="{BB962C8B-B14F-4D97-AF65-F5344CB8AC3E}">
        <p14:creationId xmlns:p14="http://schemas.microsoft.com/office/powerpoint/2010/main" val="414795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10/10/2019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49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Demos are most effective with customers enabling us to bring the product to life. Please leverage the demo script on Office </a:t>
            </a:r>
            <a:r>
              <a:rPr lang="en-US" err="1"/>
              <a:t>OnRamp</a:t>
            </a:r>
            <a:r>
              <a:rPr lang="en-US"/>
              <a:t>: </a:t>
            </a:r>
            <a:r>
              <a:rPr lang="en-US" u="sng"/>
              <a:t>https://view.officeapps.live.com/op/view.aspx?src=https://demos.microsoft.com/api/download/00000000-0000-0000-0000-000000000000/636551932331784273/Microsoft%20Teams%20Demo%20Guide.docx</a:t>
            </a:r>
          </a:p>
          <a:p>
            <a:r>
              <a:rPr lang="en-US"/>
              <a:t>As alternative to a live demo, please leverage the PowerPoint Click Through Demo or the following six slides.</a:t>
            </a:r>
            <a:endParaRPr lang="es-419"/>
          </a:p>
          <a:p>
            <a:r>
              <a:rPr lang="en-US"/>
              <a:t>If you demo Teams, you can use the slides to recap the main points of the demo.</a:t>
            </a:r>
            <a:endParaRPr lang="es-419"/>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88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10/10/2019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25017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10/10/2019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252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follow up with the customer, here are additional resources to point them to:</a:t>
            </a:r>
          </a:p>
          <a:p>
            <a:pPr lvl="0"/>
            <a:r>
              <a:rPr lang="en-US"/>
              <a:t>Practical Guide to the Modern workplace: </a:t>
            </a:r>
            <a:r>
              <a:rPr lang="en-US" u="sng">
                <a:hlinkClick r:id="rId3"/>
              </a:rPr>
              <a:t>https://resources.office.com/ww-landing-M365E-Practical-Guide-to-the-Modern-Workplace-WhitePaper.html?LCID=EN-US</a:t>
            </a:r>
            <a:endParaRPr lang="en-US"/>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10/10/2019 11:21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60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30.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B2C4-EEBA-4480-8742-367C5E42B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24501-AC9F-495A-B88F-2D321228A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58406-E40D-439E-94A3-95F4716A8A78}"/>
              </a:ext>
            </a:extLst>
          </p:cNvPr>
          <p:cNvSpPr>
            <a:spLocks noGrp="1"/>
          </p:cNvSpPr>
          <p:nvPr>
            <p:ph type="dt" sz="half" idx="10"/>
          </p:nvPr>
        </p:nvSpPr>
        <p:spPr/>
        <p:txBody>
          <a:bodyPr/>
          <a:lstStyle/>
          <a:p>
            <a:fld id="{F05B4367-6A30-4DD3-822B-CC8E36D87126}" type="datetimeFigureOut">
              <a:rPr lang="en-US" smtClean="0"/>
              <a:t>10/10/2019</a:t>
            </a:fld>
            <a:endParaRPr lang="en-US"/>
          </a:p>
        </p:txBody>
      </p:sp>
      <p:sp>
        <p:nvSpPr>
          <p:cNvPr id="5" name="Footer Placeholder 4">
            <a:extLst>
              <a:ext uri="{FF2B5EF4-FFF2-40B4-BE49-F238E27FC236}">
                <a16:creationId xmlns:a16="http://schemas.microsoft.com/office/drawing/2014/main" id="{01C14476-59A3-4728-A9C0-64C2CB4B4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4FE2C-8CBD-40FE-8E52-959B23193019}"/>
              </a:ext>
            </a:extLst>
          </p:cNvPr>
          <p:cNvSpPr>
            <a:spLocks noGrp="1"/>
          </p:cNvSpPr>
          <p:nvPr>
            <p:ph type="sldNum" sz="quarter" idx="12"/>
          </p:nvPr>
        </p:nvSpPr>
        <p:spPr/>
        <p:txBody>
          <a:bodyPr/>
          <a:lstStyle/>
          <a:p>
            <a:fld id="{247AD07E-EF45-4455-A83A-DCB4B3F75412}" type="slidenum">
              <a:rPr lang="en-US" smtClean="0"/>
              <a:t>‹#›</a:t>
            </a:fld>
            <a:endParaRPr lang="en-US"/>
          </a:p>
        </p:txBody>
      </p:sp>
    </p:spTree>
    <p:extLst>
      <p:ext uri="{BB962C8B-B14F-4D97-AF65-F5344CB8AC3E}">
        <p14:creationId xmlns:p14="http://schemas.microsoft.com/office/powerpoint/2010/main" val="711953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E9C7AB-4E2A-4A1D-99E8-317151227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976"/>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48783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8078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67123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92861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16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1674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589379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5009320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00604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174433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91068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6295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76278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6301325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9460893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055231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0690801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2239515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500796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7723465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441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94464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7546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08584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262580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6577118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662385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60874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591089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13530006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15546644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39818252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50544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56633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6981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15607" y="294378"/>
            <a:ext cx="11607155" cy="941520"/>
          </a:xfrm>
        </p:spPr>
        <p:txBody>
          <a:bodyPr wrap="square" lIns="182880" tIns="146304" rIns="182880" bIns="146304">
            <a:spAutoFit/>
          </a:bodyPr>
          <a:lstStyle>
            <a:lvl1pPr marL="0" algn="l" defTabSz="878563" rtl="0" eaLnBrk="1" latinLnBrk="0" hangingPunct="1">
              <a:lnSpc>
                <a:spcPct val="90000"/>
              </a:lnSpc>
              <a:spcBef>
                <a:spcPct val="0"/>
              </a:spcBef>
              <a:buNone/>
              <a:defRPr lang="en-US" sz="4705" b="0" i="0" u="none" kern="1200" cap="none" spc="-98"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621328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0F2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4" y="365126"/>
            <a:ext cx="10515600" cy="418646"/>
          </a:xfrm>
          <a:prstGeom prst="rect">
            <a:avLst/>
          </a:prstGeom>
        </p:spPr>
        <p:txBody>
          <a:bodyPr lIns="0" tIns="0" rIns="0" bIns="0"/>
          <a:lstStyle>
            <a:lvl1pPr>
              <a:defRPr sz="2800" b="0" i="0">
                <a:solidFill>
                  <a:srgbClr val="283750"/>
                </a:soli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28283694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4992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924648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08" y="0"/>
            <a:ext cx="12190693" cy="6858000"/>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47980" cy="6858000"/>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3559857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1" cy="6857999"/>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929755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7998"/>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271019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E53EF3-2BA5-4E84-935C-12A4CFDA1486}"/>
              </a:ext>
            </a:extLst>
          </p:cNvPr>
          <p:cNvGrpSpPr/>
          <p:nvPr userDrawn="1"/>
        </p:nvGrpSpPr>
        <p:grpSpPr>
          <a:xfrm>
            <a:off x="0" y="0"/>
            <a:ext cx="12192000" cy="685800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54E36E69-B98D-4602-8837-A07D761246C7}"/>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B33B97AD-72F6-4AEE-9050-D6A13FF7E4D6}"/>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DD44096E-5974-46C6-AF2C-17D67958D526}"/>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DDDED9E-FA23-439B-A787-2115FD065908}"/>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itle 1">
            <a:extLst>
              <a:ext uri="{FF2B5EF4-FFF2-40B4-BE49-F238E27FC236}">
                <a16:creationId xmlns:a16="http://schemas.microsoft.com/office/drawing/2014/main" id="{C545740F-CE4E-4493-AF17-7E3287950C14}"/>
              </a:ext>
            </a:extLst>
          </p:cNvPr>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15" name="Text Placeholder 4">
            <a:extLst>
              <a:ext uri="{FF2B5EF4-FFF2-40B4-BE49-F238E27FC236}">
                <a16:creationId xmlns:a16="http://schemas.microsoft.com/office/drawing/2014/main" id="{739472AE-AD32-4D94-840F-2DF8011A0AF0}"/>
              </a:ext>
            </a:extLst>
          </p:cNvPr>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16" name="Picture 15">
            <a:extLst>
              <a:ext uri="{FF2B5EF4-FFF2-40B4-BE49-F238E27FC236}">
                <a16:creationId xmlns:a16="http://schemas.microsoft.com/office/drawing/2014/main" id="{40957D3B-F85D-4E9C-A72B-0C17B01E52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24185" y="47035"/>
            <a:ext cx="4345086" cy="1169831"/>
          </a:xfrm>
          <a:prstGeom prst="rect">
            <a:avLst/>
          </a:prstGeom>
        </p:spPr>
      </p:pic>
      <p:grpSp>
        <p:nvGrpSpPr>
          <p:cNvPr id="17" name="Group 16">
            <a:extLst>
              <a:ext uri="{FF2B5EF4-FFF2-40B4-BE49-F238E27FC236}">
                <a16:creationId xmlns:a16="http://schemas.microsoft.com/office/drawing/2014/main" id="{6BA1E52F-DD28-4395-90FD-9E64F931EA6F}"/>
              </a:ext>
            </a:extLst>
          </p:cNvPr>
          <p:cNvGrpSpPr/>
          <p:nvPr userDrawn="1"/>
        </p:nvGrpSpPr>
        <p:grpSpPr>
          <a:xfrm>
            <a:off x="8160392" y="2046794"/>
            <a:ext cx="4031608" cy="4031608"/>
            <a:chOff x="3254124" y="585788"/>
            <a:chExt cx="5686426" cy="5686426"/>
          </a:xfrm>
        </p:grpSpPr>
        <p:sp>
          <p:nvSpPr>
            <p:cNvPr id="18" name="Oval 17">
              <a:extLst>
                <a:ext uri="{FF2B5EF4-FFF2-40B4-BE49-F238E27FC236}">
                  <a16:creationId xmlns:a16="http://schemas.microsoft.com/office/drawing/2014/main" id="{D9C7FF72-6003-4BD1-9839-B82D03A77BE7}"/>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3D99BFB0-40BF-4FE4-9969-C6760BB84A39}"/>
                </a:ext>
              </a:extLst>
            </p:cNvPr>
            <p:cNvGrpSpPr/>
            <p:nvPr userDrawn="1"/>
          </p:nvGrpSpPr>
          <p:grpSpPr>
            <a:xfrm>
              <a:off x="3396745" y="822897"/>
              <a:ext cx="5238498" cy="4861946"/>
              <a:chOff x="3294798" y="728277"/>
              <a:chExt cx="5442391" cy="5051185"/>
            </a:xfrm>
          </p:grpSpPr>
          <p:grpSp>
            <p:nvGrpSpPr>
              <p:cNvPr id="69" name="Group 68">
                <a:extLst>
                  <a:ext uri="{FF2B5EF4-FFF2-40B4-BE49-F238E27FC236}">
                    <a16:creationId xmlns:a16="http://schemas.microsoft.com/office/drawing/2014/main" id="{8BE4AA50-C254-4E7B-8854-B6723FE25B9E}"/>
                  </a:ext>
                </a:extLst>
              </p:cNvPr>
              <p:cNvGrpSpPr/>
              <p:nvPr/>
            </p:nvGrpSpPr>
            <p:grpSpPr>
              <a:xfrm>
                <a:off x="3294798" y="3142688"/>
                <a:ext cx="498403" cy="498402"/>
                <a:chOff x="13621735" y="1943807"/>
                <a:chExt cx="563360" cy="563360"/>
              </a:xfrm>
              <a:solidFill>
                <a:srgbClr val="0078D4"/>
              </a:solidFill>
            </p:grpSpPr>
            <p:sp>
              <p:nvSpPr>
                <p:cNvPr id="109" name="Oval 108">
                  <a:extLst>
                    <a:ext uri="{FF2B5EF4-FFF2-40B4-BE49-F238E27FC236}">
                      <a16:creationId xmlns:a16="http://schemas.microsoft.com/office/drawing/2014/main" id="{AAFCB3C2-B63D-4813-82E2-06E72E6FEC00}"/>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10" name="Freeform 5">
                  <a:extLst>
                    <a:ext uri="{FF2B5EF4-FFF2-40B4-BE49-F238E27FC236}">
                      <a16:creationId xmlns:a16="http://schemas.microsoft.com/office/drawing/2014/main" id="{A937A8C9-0598-4B5C-8C69-02E7A7984823}"/>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70" name="Group 69">
                <a:extLst>
                  <a:ext uri="{FF2B5EF4-FFF2-40B4-BE49-F238E27FC236}">
                    <a16:creationId xmlns:a16="http://schemas.microsoft.com/office/drawing/2014/main" id="{CEF0BC20-FB80-4D4F-8E69-3C888590018D}"/>
                  </a:ext>
                </a:extLst>
              </p:cNvPr>
              <p:cNvGrpSpPr/>
              <p:nvPr/>
            </p:nvGrpSpPr>
            <p:grpSpPr>
              <a:xfrm>
                <a:off x="7588764" y="5147407"/>
                <a:ext cx="397084" cy="397084"/>
                <a:chOff x="13928921" y="5641579"/>
                <a:chExt cx="696017" cy="696017"/>
              </a:xfrm>
              <a:solidFill>
                <a:srgbClr val="0078D4"/>
              </a:solidFill>
            </p:grpSpPr>
            <p:sp>
              <p:nvSpPr>
                <p:cNvPr id="107" name="Oval 106">
                  <a:extLst>
                    <a:ext uri="{FF2B5EF4-FFF2-40B4-BE49-F238E27FC236}">
                      <a16:creationId xmlns:a16="http://schemas.microsoft.com/office/drawing/2014/main" id="{EB33CE8A-E840-4ACE-8637-AE070FE8C2ED}"/>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8" name="Freeform 13">
                  <a:extLst>
                    <a:ext uri="{FF2B5EF4-FFF2-40B4-BE49-F238E27FC236}">
                      <a16:creationId xmlns:a16="http://schemas.microsoft.com/office/drawing/2014/main" id="{892574DC-4B95-44C7-AB52-CCC0F956881D}"/>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4608FB38-0080-4161-9BE7-3FD25E8412C2}"/>
                  </a:ext>
                </a:extLst>
              </p:cNvPr>
              <p:cNvGrpSpPr/>
              <p:nvPr/>
            </p:nvGrpSpPr>
            <p:grpSpPr>
              <a:xfrm>
                <a:off x="7192179" y="976888"/>
                <a:ext cx="493832" cy="493832"/>
                <a:chOff x="13203360" y="3110330"/>
                <a:chExt cx="696132" cy="696132"/>
              </a:xfrm>
              <a:solidFill>
                <a:srgbClr val="0078D4"/>
              </a:solidFill>
            </p:grpSpPr>
            <p:sp>
              <p:nvSpPr>
                <p:cNvPr id="103" name="Oval 102">
                  <a:extLst>
                    <a:ext uri="{FF2B5EF4-FFF2-40B4-BE49-F238E27FC236}">
                      <a16:creationId xmlns:a16="http://schemas.microsoft.com/office/drawing/2014/main" id="{64E7DE26-7BE3-4917-8FCA-347A50D01451}"/>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104" name="Group 326">
                  <a:extLst>
                    <a:ext uri="{FF2B5EF4-FFF2-40B4-BE49-F238E27FC236}">
                      <a16:creationId xmlns:a16="http://schemas.microsoft.com/office/drawing/2014/main" id="{BD36C696-64D7-40A0-9A34-5F84A4149ED0}"/>
                    </a:ext>
                  </a:extLst>
                </p:cNvPr>
                <p:cNvGrpSpPr>
                  <a:grpSpLocks noChangeAspect="1"/>
                </p:cNvGrpSpPr>
                <p:nvPr/>
              </p:nvGrpSpPr>
              <p:grpSpPr bwMode="auto">
                <a:xfrm>
                  <a:off x="13342189" y="3327841"/>
                  <a:ext cx="443136" cy="263812"/>
                  <a:chOff x="6817" y="2557"/>
                  <a:chExt cx="257" cy="153"/>
                </a:xfrm>
                <a:grpFill/>
              </p:grpSpPr>
              <p:sp>
                <p:nvSpPr>
                  <p:cNvPr id="105" name="Rectangle 327">
                    <a:extLst>
                      <a:ext uri="{FF2B5EF4-FFF2-40B4-BE49-F238E27FC236}">
                        <a16:creationId xmlns:a16="http://schemas.microsoft.com/office/drawing/2014/main" id="{76D0A131-35FA-44FA-8E8E-2106484FE573}"/>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106" name="Freeform 328">
                    <a:extLst>
                      <a:ext uri="{FF2B5EF4-FFF2-40B4-BE49-F238E27FC236}">
                        <a16:creationId xmlns:a16="http://schemas.microsoft.com/office/drawing/2014/main" id="{56751C85-B5D7-48FB-A518-224D2241494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72" name="Group 71">
                <a:extLst>
                  <a:ext uri="{FF2B5EF4-FFF2-40B4-BE49-F238E27FC236}">
                    <a16:creationId xmlns:a16="http://schemas.microsoft.com/office/drawing/2014/main" id="{26A1BF36-C6A5-48F6-BC75-35693EF23443}"/>
                  </a:ext>
                </a:extLst>
              </p:cNvPr>
              <p:cNvGrpSpPr/>
              <p:nvPr/>
            </p:nvGrpSpPr>
            <p:grpSpPr>
              <a:xfrm>
                <a:off x="3825501" y="4640266"/>
                <a:ext cx="498403" cy="498402"/>
                <a:chOff x="3031579" y="3111346"/>
                <a:chExt cx="498403" cy="498402"/>
              </a:xfrm>
            </p:grpSpPr>
            <p:sp>
              <p:nvSpPr>
                <p:cNvPr id="101" name="Oval 100">
                  <a:extLst>
                    <a:ext uri="{FF2B5EF4-FFF2-40B4-BE49-F238E27FC236}">
                      <a16:creationId xmlns:a16="http://schemas.microsoft.com/office/drawing/2014/main" id="{5CE79FA9-209B-4624-9808-B55D48EE594C}"/>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2" name="browser">
                  <a:extLst>
                    <a:ext uri="{FF2B5EF4-FFF2-40B4-BE49-F238E27FC236}">
                      <a16:creationId xmlns:a16="http://schemas.microsoft.com/office/drawing/2014/main" id="{6484260C-6E15-47B6-86BB-AC211DFCA0D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73" name="Group 72">
                <a:extLst>
                  <a:ext uri="{FF2B5EF4-FFF2-40B4-BE49-F238E27FC236}">
                    <a16:creationId xmlns:a16="http://schemas.microsoft.com/office/drawing/2014/main" id="{474701DF-3E08-4DA3-8C57-81C18774ED81}"/>
                  </a:ext>
                </a:extLst>
              </p:cNvPr>
              <p:cNvGrpSpPr/>
              <p:nvPr/>
            </p:nvGrpSpPr>
            <p:grpSpPr>
              <a:xfrm>
                <a:off x="8321799" y="3810958"/>
                <a:ext cx="415390" cy="415388"/>
                <a:chOff x="8434940" y="4202643"/>
                <a:chExt cx="498403" cy="498402"/>
              </a:xfrm>
            </p:grpSpPr>
            <p:sp>
              <p:nvSpPr>
                <p:cNvPr id="99" name="Oval 98">
                  <a:extLst>
                    <a:ext uri="{FF2B5EF4-FFF2-40B4-BE49-F238E27FC236}">
                      <a16:creationId xmlns:a16="http://schemas.microsoft.com/office/drawing/2014/main" id="{8D49457F-C6B6-4EEB-A8AE-0F4D6518F410}"/>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0" name="browser_4">
                  <a:extLst>
                    <a:ext uri="{FF2B5EF4-FFF2-40B4-BE49-F238E27FC236}">
                      <a16:creationId xmlns:a16="http://schemas.microsoft.com/office/drawing/2014/main" id="{EBC77F34-0F87-47C0-BD9D-C95F93B74E3A}"/>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09D499-5F58-41EF-8428-B193BDA7B09D}"/>
                  </a:ext>
                </a:extLst>
              </p:cNvPr>
              <p:cNvGrpSpPr/>
              <p:nvPr/>
            </p:nvGrpSpPr>
            <p:grpSpPr>
              <a:xfrm>
                <a:off x="4345970" y="1093077"/>
                <a:ext cx="430322" cy="430320"/>
                <a:chOff x="8682536" y="1611842"/>
                <a:chExt cx="498403" cy="498402"/>
              </a:xfrm>
            </p:grpSpPr>
            <p:sp>
              <p:nvSpPr>
                <p:cNvPr id="97" name="Oval 96">
                  <a:extLst>
                    <a:ext uri="{FF2B5EF4-FFF2-40B4-BE49-F238E27FC236}">
                      <a16:creationId xmlns:a16="http://schemas.microsoft.com/office/drawing/2014/main" id="{5FB7D632-CE7F-4413-B8BA-C4A900DAE7E1}"/>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8" name="professional services">
                  <a:extLst>
                    <a:ext uri="{FF2B5EF4-FFF2-40B4-BE49-F238E27FC236}">
                      <a16:creationId xmlns:a16="http://schemas.microsoft.com/office/drawing/2014/main" id="{F996E445-65DF-445D-AF73-56E92ADA4158}"/>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75" name="Oval 74">
                <a:extLst>
                  <a:ext uri="{FF2B5EF4-FFF2-40B4-BE49-F238E27FC236}">
                    <a16:creationId xmlns:a16="http://schemas.microsoft.com/office/drawing/2014/main" id="{BE3D6E6F-7015-4D78-BF03-09E1E659EED8}"/>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6" name="Oval 75">
                <a:extLst>
                  <a:ext uri="{FF2B5EF4-FFF2-40B4-BE49-F238E27FC236}">
                    <a16:creationId xmlns:a16="http://schemas.microsoft.com/office/drawing/2014/main" id="{B2CE6A05-A96D-469A-9440-4C381B00DE8B}"/>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7" name="Oval 76">
                <a:extLst>
                  <a:ext uri="{FF2B5EF4-FFF2-40B4-BE49-F238E27FC236}">
                    <a16:creationId xmlns:a16="http://schemas.microsoft.com/office/drawing/2014/main" id="{C3407528-CD2B-46D9-8AD5-A3E544E5FD87}"/>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0A7271EB-808C-4F4D-838D-B1463FEE84C7}"/>
                  </a:ext>
                </a:extLst>
              </p:cNvPr>
              <p:cNvCxnSpPr>
                <a:cxnSpLocks/>
                <a:stCxn id="97" idx="3"/>
                <a:endCxn id="109"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F5D38BE7-863F-48BF-9273-3B4EC4FAE307}"/>
                  </a:ext>
                </a:extLst>
              </p:cNvPr>
              <p:cNvCxnSpPr>
                <a:stCxn id="109" idx="4"/>
                <a:endCxn id="101"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7FE61955-FE3E-40DB-B129-2E9FC9624576}"/>
                  </a:ext>
                </a:extLst>
              </p:cNvPr>
              <p:cNvCxnSpPr>
                <a:stCxn id="97" idx="7"/>
                <a:endCxn id="75"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092AB16E-FFDE-43A3-8F71-750A63F5F328}"/>
                  </a:ext>
                </a:extLst>
              </p:cNvPr>
              <p:cNvCxnSpPr>
                <a:cxnSpLocks/>
                <a:stCxn id="97" idx="7"/>
                <a:endCxn id="103"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F6728182-FF4F-4694-82B6-6AB9FD20BC7D}"/>
                  </a:ext>
                </a:extLst>
              </p:cNvPr>
              <p:cNvCxnSpPr>
                <a:stCxn id="103" idx="5"/>
                <a:endCxn id="77"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1379614E-C82A-416B-A724-1AA4679BC8CC}"/>
                  </a:ext>
                </a:extLst>
              </p:cNvPr>
              <p:cNvCxnSpPr>
                <a:stCxn id="99" idx="0"/>
                <a:endCxn id="77"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919F14D3-AF3B-4504-B962-88CE0DDBF7A9}"/>
                  </a:ext>
                </a:extLst>
              </p:cNvPr>
              <p:cNvCxnSpPr>
                <a:cxnSpLocks/>
                <a:stCxn id="99" idx="4"/>
                <a:endCxn id="107"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E934B554-D20E-47BB-9B68-215252CAE512}"/>
                  </a:ext>
                </a:extLst>
              </p:cNvPr>
              <p:cNvCxnSpPr>
                <a:stCxn id="107" idx="3"/>
                <a:endCxn id="76"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88C70374-A10D-4C62-869E-DB4619233ADD}"/>
                  </a:ext>
                </a:extLst>
              </p:cNvPr>
              <p:cNvCxnSpPr>
                <a:stCxn id="101" idx="4"/>
                <a:endCxn id="76"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6D320A30-3EDA-42E6-B59A-C05EDD7CB2FE}"/>
                  </a:ext>
                </a:extLst>
              </p:cNvPr>
              <p:cNvCxnSpPr>
                <a:cxnSpLocks/>
                <a:stCxn id="97" idx="4"/>
                <a:endCxn id="101"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A4887DDF-B5F1-4421-BFE3-123C065B5A9B}"/>
                  </a:ext>
                </a:extLst>
              </p:cNvPr>
              <p:cNvCxnSpPr>
                <a:cxnSpLocks/>
                <a:stCxn id="97" idx="5"/>
                <a:endCxn id="76"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88DCC361-41BF-470D-A2CC-209E422963BA}"/>
                  </a:ext>
                </a:extLst>
              </p:cNvPr>
              <p:cNvCxnSpPr>
                <a:cxnSpLocks/>
                <a:endCxn id="109"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CDDAD78C-856B-4258-9796-3E243E3BBC97}"/>
                  </a:ext>
                </a:extLst>
              </p:cNvPr>
              <p:cNvCxnSpPr>
                <a:cxnSpLocks/>
                <a:stCxn id="107" idx="2"/>
                <a:endCxn id="109"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1" name="Straight Connector 90">
                <a:extLst>
                  <a:ext uri="{FF2B5EF4-FFF2-40B4-BE49-F238E27FC236}">
                    <a16:creationId xmlns:a16="http://schemas.microsoft.com/office/drawing/2014/main" id="{3EC21436-492B-4900-B2C2-C25A97837FAE}"/>
                  </a:ext>
                </a:extLst>
              </p:cNvPr>
              <p:cNvCxnSpPr>
                <a:cxnSpLocks/>
                <a:stCxn id="99" idx="2"/>
                <a:endCxn id="109"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id="{09E232AE-3889-4763-841C-02A978601536}"/>
                  </a:ext>
                </a:extLst>
              </p:cNvPr>
              <p:cNvCxnSpPr>
                <a:cxnSpLocks/>
                <a:stCxn id="103" idx="3"/>
                <a:endCxn id="109"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3" name="Straight Connector 92">
                <a:extLst>
                  <a:ext uri="{FF2B5EF4-FFF2-40B4-BE49-F238E27FC236}">
                    <a16:creationId xmlns:a16="http://schemas.microsoft.com/office/drawing/2014/main" id="{BC74D24B-636F-4AED-A618-BC4B1298019A}"/>
                  </a:ext>
                </a:extLst>
              </p:cNvPr>
              <p:cNvCxnSpPr>
                <a:cxnSpLocks/>
                <a:stCxn id="103" idx="4"/>
                <a:endCxn id="99"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4" name="Straight Connector 93">
                <a:extLst>
                  <a:ext uri="{FF2B5EF4-FFF2-40B4-BE49-F238E27FC236}">
                    <a16:creationId xmlns:a16="http://schemas.microsoft.com/office/drawing/2014/main" id="{BD8281DA-CD72-40D5-8B56-5C426DC74FE6}"/>
                  </a:ext>
                </a:extLst>
              </p:cNvPr>
              <p:cNvCxnSpPr>
                <a:cxnSpLocks/>
                <a:stCxn id="77" idx="1"/>
                <a:endCxn id="97"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5" name="Straight Connector 94">
                <a:extLst>
                  <a:ext uri="{FF2B5EF4-FFF2-40B4-BE49-F238E27FC236}">
                    <a16:creationId xmlns:a16="http://schemas.microsoft.com/office/drawing/2014/main" id="{3394B242-F411-46A1-B984-5FD26C7138A2}"/>
                  </a:ext>
                </a:extLst>
              </p:cNvPr>
              <p:cNvCxnSpPr>
                <a:cxnSpLocks/>
                <a:stCxn id="107" idx="0"/>
                <a:endCxn id="103"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id="{D0D7A7BF-1154-4659-838E-121241F205E1}"/>
                  </a:ext>
                </a:extLst>
              </p:cNvPr>
              <p:cNvCxnSpPr>
                <a:cxnSpLocks/>
                <a:stCxn id="107" idx="1"/>
                <a:endCxn id="97"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20" name="Oval 19">
              <a:extLst>
                <a:ext uri="{FF2B5EF4-FFF2-40B4-BE49-F238E27FC236}">
                  <a16:creationId xmlns:a16="http://schemas.microsoft.com/office/drawing/2014/main" id="{CE9681EB-A375-49EE-BECD-0BA76C210558}"/>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EE0C4F7E-2BE2-4673-8F99-3C79ED638D58}"/>
                </a:ext>
              </a:extLst>
            </p:cNvPr>
            <p:cNvGrpSpPr/>
            <p:nvPr userDrawn="1"/>
          </p:nvGrpSpPr>
          <p:grpSpPr>
            <a:xfrm>
              <a:off x="4276751" y="1547040"/>
              <a:ext cx="3453848" cy="3749954"/>
              <a:chOff x="4186365" y="1448904"/>
              <a:chExt cx="3634620" cy="3946225"/>
            </a:xfrm>
          </p:grpSpPr>
          <p:grpSp>
            <p:nvGrpSpPr>
              <p:cNvPr id="23" name="Group 22">
                <a:extLst>
                  <a:ext uri="{FF2B5EF4-FFF2-40B4-BE49-F238E27FC236}">
                    <a16:creationId xmlns:a16="http://schemas.microsoft.com/office/drawing/2014/main" id="{B46300D3-F92F-436E-BA45-65E629779648}"/>
                  </a:ext>
                </a:extLst>
              </p:cNvPr>
              <p:cNvGrpSpPr/>
              <p:nvPr/>
            </p:nvGrpSpPr>
            <p:grpSpPr>
              <a:xfrm>
                <a:off x="5490775" y="4405535"/>
                <a:ext cx="363171" cy="363169"/>
                <a:chOff x="12338847" y="3736105"/>
                <a:chExt cx="410503" cy="410501"/>
              </a:xfrm>
              <a:solidFill>
                <a:srgbClr val="0078D4"/>
              </a:solidFill>
            </p:grpSpPr>
            <p:sp>
              <p:nvSpPr>
                <p:cNvPr id="67" name="Oval 66">
                  <a:extLst>
                    <a:ext uri="{FF2B5EF4-FFF2-40B4-BE49-F238E27FC236}">
                      <a16:creationId xmlns:a16="http://schemas.microsoft.com/office/drawing/2014/main" id="{473BEBBF-5138-46A4-B62A-C13327AF9F2E}"/>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8" name="directory_2">
                  <a:extLst>
                    <a:ext uri="{FF2B5EF4-FFF2-40B4-BE49-F238E27FC236}">
                      <a16:creationId xmlns:a16="http://schemas.microsoft.com/office/drawing/2014/main" id="{3251F5DA-4526-4683-97A5-66538297C6D6}"/>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CDE2A161-537F-43EB-B46B-9E777F93205C}"/>
                  </a:ext>
                </a:extLst>
              </p:cNvPr>
              <p:cNvGrpSpPr/>
              <p:nvPr/>
            </p:nvGrpSpPr>
            <p:grpSpPr>
              <a:xfrm>
                <a:off x="4909378" y="2039662"/>
                <a:ext cx="363171" cy="363169"/>
                <a:chOff x="4952196" y="1976770"/>
                <a:chExt cx="363171" cy="363169"/>
              </a:xfrm>
            </p:grpSpPr>
            <p:sp>
              <p:nvSpPr>
                <p:cNvPr id="65" name="Oval 64">
                  <a:extLst>
                    <a:ext uri="{FF2B5EF4-FFF2-40B4-BE49-F238E27FC236}">
                      <a16:creationId xmlns:a16="http://schemas.microsoft.com/office/drawing/2014/main" id="{C2E86D6A-40FB-4352-9797-2047064ADC3E}"/>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6" name="mail">
                  <a:extLst>
                    <a:ext uri="{FF2B5EF4-FFF2-40B4-BE49-F238E27FC236}">
                      <a16:creationId xmlns:a16="http://schemas.microsoft.com/office/drawing/2014/main" id="{5D0E9A3A-B881-491F-BFED-5A0821A047B9}"/>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E2478D7A-E40B-46E6-B392-7429E9033B5C}"/>
                  </a:ext>
                </a:extLst>
              </p:cNvPr>
              <p:cNvGrpSpPr/>
              <p:nvPr/>
            </p:nvGrpSpPr>
            <p:grpSpPr>
              <a:xfrm>
                <a:off x="4382259" y="3691181"/>
                <a:ext cx="559320" cy="559317"/>
                <a:chOff x="13761047" y="3611693"/>
                <a:chExt cx="632216" cy="632213"/>
              </a:xfrm>
              <a:solidFill>
                <a:srgbClr val="0078D4"/>
              </a:solidFill>
            </p:grpSpPr>
            <p:sp>
              <p:nvSpPr>
                <p:cNvPr id="63" name="Oval 62">
                  <a:extLst>
                    <a:ext uri="{FF2B5EF4-FFF2-40B4-BE49-F238E27FC236}">
                      <a16:creationId xmlns:a16="http://schemas.microsoft.com/office/drawing/2014/main" id="{09C48710-5808-4FB0-A868-C9789BE7DCD0}"/>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4" name="calendar_4">
                  <a:extLst>
                    <a:ext uri="{FF2B5EF4-FFF2-40B4-BE49-F238E27FC236}">
                      <a16:creationId xmlns:a16="http://schemas.microsoft.com/office/drawing/2014/main" id="{50949361-7BD8-4044-AE52-747956AAA98F}"/>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B664AEF8-B994-499A-BA53-6DBD99516483}"/>
                  </a:ext>
                </a:extLst>
              </p:cNvPr>
              <p:cNvGrpSpPr>
                <a:grpSpLocks/>
              </p:cNvGrpSpPr>
              <p:nvPr/>
            </p:nvGrpSpPr>
            <p:grpSpPr>
              <a:xfrm>
                <a:off x="7110271" y="4023388"/>
                <a:ext cx="563733" cy="563732"/>
                <a:chOff x="13803529" y="3916500"/>
                <a:chExt cx="745835" cy="745835"/>
              </a:xfrm>
              <a:solidFill>
                <a:srgbClr val="0078D4"/>
              </a:solidFill>
            </p:grpSpPr>
            <p:sp>
              <p:nvSpPr>
                <p:cNvPr id="61" name="Oval 60">
                  <a:extLst>
                    <a:ext uri="{FF2B5EF4-FFF2-40B4-BE49-F238E27FC236}">
                      <a16:creationId xmlns:a16="http://schemas.microsoft.com/office/drawing/2014/main" id="{69C73FC1-567A-41C5-8AD8-24C2B6A7D3AF}"/>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2" name="Freeform 5">
                  <a:extLst>
                    <a:ext uri="{FF2B5EF4-FFF2-40B4-BE49-F238E27FC236}">
                      <a16:creationId xmlns:a16="http://schemas.microsoft.com/office/drawing/2014/main" id="{7F879873-0562-426C-93BA-71FB3054B8E6}"/>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1E6D1718-EA76-4D87-AC17-14F022E5BAE6}"/>
                  </a:ext>
                </a:extLst>
              </p:cNvPr>
              <p:cNvGrpSpPr/>
              <p:nvPr/>
            </p:nvGrpSpPr>
            <p:grpSpPr>
              <a:xfrm>
                <a:off x="4186365" y="2753125"/>
                <a:ext cx="468106" cy="468106"/>
                <a:chOff x="3968201" y="2753125"/>
                <a:chExt cx="468106" cy="468106"/>
              </a:xfrm>
            </p:grpSpPr>
            <p:sp>
              <p:nvSpPr>
                <p:cNvPr id="59" name="Oval 58">
                  <a:extLst>
                    <a:ext uri="{FF2B5EF4-FFF2-40B4-BE49-F238E27FC236}">
                      <a16:creationId xmlns:a16="http://schemas.microsoft.com/office/drawing/2014/main" id="{2130DCDE-2C92-4046-BD35-8AEDD0097179}"/>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0" name="Freeform 5">
                  <a:extLst>
                    <a:ext uri="{FF2B5EF4-FFF2-40B4-BE49-F238E27FC236}">
                      <a16:creationId xmlns:a16="http://schemas.microsoft.com/office/drawing/2014/main" id="{54D317A4-CADD-4DA8-8E07-4366FB1FE09A}"/>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17AEDA5F-31F1-432F-9AB0-357ACC2A7871}"/>
                  </a:ext>
                </a:extLst>
              </p:cNvPr>
              <p:cNvGrpSpPr/>
              <p:nvPr/>
            </p:nvGrpSpPr>
            <p:grpSpPr>
              <a:xfrm>
                <a:off x="7508941" y="3291702"/>
                <a:ext cx="312044" cy="312044"/>
                <a:chOff x="13200683" y="3102397"/>
                <a:chExt cx="283224" cy="283224"/>
              </a:xfrm>
              <a:solidFill>
                <a:srgbClr val="0078D4"/>
              </a:solidFill>
            </p:grpSpPr>
            <p:sp>
              <p:nvSpPr>
                <p:cNvPr id="57" name="Oval 56">
                  <a:extLst>
                    <a:ext uri="{FF2B5EF4-FFF2-40B4-BE49-F238E27FC236}">
                      <a16:creationId xmlns:a16="http://schemas.microsoft.com/office/drawing/2014/main" id="{A00A6022-741D-4830-9538-EC035044D364}"/>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8" name="bag">
                  <a:extLst>
                    <a:ext uri="{FF2B5EF4-FFF2-40B4-BE49-F238E27FC236}">
                      <a16:creationId xmlns:a16="http://schemas.microsoft.com/office/drawing/2014/main" id="{AE89B85B-3509-4DDB-BFC9-202EEB0D6ECD}"/>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BCDB42E6-AB31-4FC0-98FB-AE905E31F8A0}"/>
                  </a:ext>
                </a:extLst>
              </p:cNvPr>
              <p:cNvGrpSpPr/>
              <p:nvPr/>
            </p:nvGrpSpPr>
            <p:grpSpPr>
              <a:xfrm>
                <a:off x="5990336" y="1448904"/>
                <a:ext cx="562085" cy="562085"/>
                <a:chOff x="11261807" y="3805936"/>
                <a:chExt cx="510172" cy="510172"/>
              </a:xfrm>
              <a:solidFill>
                <a:srgbClr val="0078D4"/>
              </a:solidFill>
            </p:grpSpPr>
            <p:sp>
              <p:nvSpPr>
                <p:cNvPr id="55" name="Oval 54">
                  <a:extLst>
                    <a:ext uri="{FF2B5EF4-FFF2-40B4-BE49-F238E27FC236}">
                      <a16:creationId xmlns:a16="http://schemas.microsoft.com/office/drawing/2014/main" id="{1A9F0701-D0EA-4AA3-A04C-563B578EEADA}"/>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6" name="speech_5" title="Icon of two overlapping chat bubbles">
                  <a:extLst>
                    <a:ext uri="{FF2B5EF4-FFF2-40B4-BE49-F238E27FC236}">
                      <a16:creationId xmlns:a16="http://schemas.microsoft.com/office/drawing/2014/main" id="{8E4D8CAD-91BD-45C9-B548-D9B9D0A86F5A}"/>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2EEFA361-7FA3-409A-AE9B-E5CBF6784674}"/>
                  </a:ext>
                </a:extLst>
              </p:cNvPr>
              <p:cNvGrpSpPr/>
              <p:nvPr/>
            </p:nvGrpSpPr>
            <p:grpSpPr>
              <a:xfrm>
                <a:off x="7109285" y="2127539"/>
                <a:ext cx="625586" cy="625586"/>
                <a:chOff x="10942964" y="2551492"/>
                <a:chExt cx="567807" cy="567807"/>
              </a:xfrm>
              <a:solidFill>
                <a:srgbClr val="0078D4"/>
              </a:solidFill>
            </p:grpSpPr>
            <p:sp>
              <p:nvSpPr>
                <p:cNvPr id="53" name="Oval 52">
                  <a:extLst>
                    <a:ext uri="{FF2B5EF4-FFF2-40B4-BE49-F238E27FC236}">
                      <a16:creationId xmlns:a16="http://schemas.microsoft.com/office/drawing/2014/main" id="{B1EF2D78-17F2-4DEC-8FE3-E6D6FC00C70B}"/>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4" name="graph_9" title="Icon of a line chart with connected circles at varying points">
                  <a:extLst>
                    <a:ext uri="{FF2B5EF4-FFF2-40B4-BE49-F238E27FC236}">
                      <a16:creationId xmlns:a16="http://schemas.microsoft.com/office/drawing/2014/main" id="{8E11A3AA-D76F-45D4-8B49-3EDC738E9D56}"/>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31" name="Oval 30">
                <a:extLst>
                  <a:ext uri="{FF2B5EF4-FFF2-40B4-BE49-F238E27FC236}">
                    <a16:creationId xmlns:a16="http://schemas.microsoft.com/office/drawing/2014/main" id="{EDFE5F2F-33DA-4F12-B9A5-371EA3D1183D}"/>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ACB46F31-A5CD-4FA0-96EA-56038FB24186}"/>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33" name="Oval 32">
                <a:extLst>
                  <a:ext uri="{FF2B5EF4-FFF2-40B4-BE49-F238E27FC236}">
                    <a16:creationId xmlns:a16="http://schemas.microsoft.com/office/drawing/2014/main" id="{7B2AD3F3-408D-4236-A6B4-3A4D0C91DA9B}"/>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8DE1DAD1-CA3B-4C01-9A65-CD3D3EA14D01}"/>
                  </a:ext>
                </a:extLst>
              </p:cNvPr>
              <p:cNvCxnSpPr>
                <a:cxnSpLocks/>
                <a:stCxn id="57" idx="2"/>
                <a:endCxn id="59"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8B9AC718-F234-4809-A151-962AEA9568F7}"/>
                  </a:ext>
                </a:extLst>
              </p:cNvPr>
              <p:cNvCxnSpPr>
                <a:cxnSpLocks/>
                <a:stCxn id="59" idx="4"/>
                <a:endCxn id="63"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D51F67E8-492F-426E-8805-E2B6A07BA057}"/>
                  </a:ext>
                </a:extLst>
              </p:cNvPr>
              <p:cNvCxnSpPr>
                <a:stCxn id="59" idx="7"/>
                <a:endCxn id="65"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7E1735C8-C8AB-4561-B657-0AF55B9F110E}"/>
                  </a:ext>
                </a:extLst>
              </p:cNvPr>
              <p:cNvCxnSpPr>
                <a:stCxn id="63" idx="4"/>
                <a:endCxn id="33"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74C433DF-E68B-4493-B2E3-0E56F479E813}"/>
                  </a:ext>
                </a:extLst>
              </p:cNvPr>
              <p:cNvCxnSpPr>
                <a:stCxn id="63" idx="6"/>
                <a:endCxn id="61"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91218C55-2A3A-4103-914D-2448DEF23C03}"/>
                  </a:ext>
                </a:extLst>
              </p:cNvPr>
              <p:cNvCxnSpPr>
                <a:stCxn id="63"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E345D46F-291D-4347-B051-4565E45C458B}"/>
                  </a:ext>
                </a:extLst>
              </p:cNvPr>
              <p:cNvCxnSpPr>
                <a:stCxn id="65" idx="5"/>
                <a:endCxn id="53"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18E928E9-CA33-4F07-A4FB-EEF8E527D2E7}"/>
                  </a:ext>
                </a:extLst>
              </p:cNvPr>
              <p:cNvCxnSpPr>
                <a:stCxn id="55" idx="6"/>
                <a:endCxn id="32"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1DCD8717-1F13-4396-9D70-FD19D56BDE11}"/>
                  </a:ext>
                </a:extLst>
              </p:cNvPr>
              <p:cNvCxnSpPr>
                <a:cxnSpLocks/>
                <a:stCxn id="55" idx="2"/>
                <a:endCxn id="59"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3A913ADE-2348-4490-BF68-61DB082BCF56}"/>
                  </a:ext>
                </a:extLst>
              </p:cNvPr>
              <p:cNvCxnSpPr>
                <a:stCxn id="65" idx="4"/>
                <a:endCxn id="61"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8C4589F3-E8D3-4119-83B4-9948187C3BAD}"/>
                  </a:ext>
                </a:extLst>
              </p:cNvPr>
              <p:cNvCxnSpPr>
                <a:stCxn id="53" idx="4"/>
                <a:endCxn id="57"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136F4BE9-1D17-4C42-B5EE-D4F75A64A0E7}"/>
                  </a:ext>
                </a:extLst>
              </p:cNvPr>
              <p:cNvCxnSpPr>
                <a:stCxn id="53" idx="3"/>
                <a:endCxn id="31"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5A996770-5DBB-4CB5-B1FF-77F66E2031F2}"/>
                  </a:ext>
                </a:extLst>
              </p:cNvPr>
              <p:cNvCxnSpPr>
                <a:stCxn id="55" idx="5"/>
                <a:endCxn id="53"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7" name="Straight Connector 46">
                <a:extLst>
                  <a:ext uri="{FF2B5EF4-FFF2-40B4-BE49-F238E27FC236}">
                    <a16:creationId xmlns:a16="http://schemas.microsoft.com/office/drawing/2014/main" id="{0A8FC66A-A20A-46A7-A2D9-66AB59CB5693}"/>
                  </a:ext>
                </a:extLst>
              </p:cNvPr>
              <p:cNvCxnSpPr>
                <a:stCxn id="55" idx="3"/>
                <a:endCxn id="67"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13A6B59E-5C4B-4021-ADE9-CF07AC3E04D3}"/>
                  </a:ext>
                </a:extLst>
              </p:cNvPr>
              <p:cNvCxnSpPr>
                <a:stCxn id="63" idx="5"/>
                <a:endCxn id="67"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D34172B2-2E42-456D-8BB6-6688ADD4DEBD}"/>
                  </a:ext>
                </a:extLst>
              </p:cNvPr>
              <p:cNvCxnSpPr>
                <a:stCxn id="61" idx="3"/>
                <a:endCxn id="31"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32CABD7B-6944-44D9-A416-429B2C091F5D}"/>
                  </a:ext>
                </a:extLst>
              </p:cNvPr>
              <p:cNvCxnSpPr>
                <a:stCxn id="61" idx="0"/>
                <a:endCxn id="57"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1FEDC542-A0B5-4088-AE9E-6FCF3F59F9F7}"/>
                  </a:ext>
                </a:extLst>
              </p:cNvPr>
              <p:cNvCxnSpPr>
                <a:cxnSpLocks/>
                <a:stCxn id="55" idx="5"/>
                <a:endCxn id="61"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F0BC8209-4D59-4809-A601-D63E8EA6698C}"/>
                  </a:ext>
                </a:extLst>
              </p:cNvPr>
              <p:cNvCxnSpPr>
                <a:cxnSpLocks/>
                <a:stCxn id="65" idx="4"/>
                <a:endCxn id="63"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22" name="Picture 21">
              <a:extLst>
                <a:ext uri="{FF2B5EF4-FFF2-40B4-BE49-F238E27FC236}">
                  <a16:creationId xmlns:a16="http://schemas.microsoft.com/office/drawing/2014/main" id="{7C548E35-980D-4F0D-8B03-2C2CED06CFFE}"/>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1" name="Picture 110">
            <a:extLst>
              <a:ext uri="{FF2B5EF4-FFF2-40B4-BE49-F238E27FC236}">
                <a16:creationId xmlns:a16="http://schemas.microsoft.com/office/drawing/2014/main" id="{8598CF52-8623-4A79-8E7B-BD6D6BC3410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452538" y="6279942"/>
            <a:ext cx="1829371" cy="673018"/>
          </a:xfrm>
          <a:prstGeom prst="rect">
            <a:avLst/>
          </a:prstGeom>
        </p:spPr>
      </p:pic>
    </p:spTree>
    <p:extLst>
      <p:ext uri="{BB962C8B-B14F-4D97-AF65-F5344CB8AC3E}">
        <p14:creationId xmlns:p14="http://schemas.microsoft.com/office/powerpoint/2010/main" val="2373734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7468420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5033857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55995" y="2106470"/>
            <a:ext cx="7228978" cy="271592"/>
          </a:xfrm>
        </p:spPr>
        <p:txBody>
          <a:bodyPr wrap="square" lIns="0" tIns="0" rIns="0" bIns="0">
            <a:spAutoFit/>
          </a:bodyPr>
          <a:lstStyle>
            <a:lvl1pPr marL="0" indent="0">
              <a:lnSpc>
                <a:spcPct val="90000"/>
              </a:lnSpc>
              <a:spcBef>
                <a:spcPts val="1765"/>
              </a:spcBef>
              <a:buNone/>
              <a:defRPr sz="1961" b="0" i="0">
                <a:solidFill>
                  <a:schemeClr val="tx1"/>
                </a:solidFill>
                <a:latin typeface="Segoe UI Semilight" panose="020B0402040204020203" pitchFamily="34" charset="0"/>
                <a:cs typeface="Segoe UI Semilight" panose="020B0402040204020203" pitchFamily="34" charset="0"/>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351502" y="1823861"/>
            <a:ext cx="3098580" cy="673454"/>
          </a:xfrm>
          <a:noFill/>
        </p:spPr>
        <p:txBody>
          <a:bodyPr/>
          <a:lstStyle/>
          <a:p>
            <a:endParaRPr lang="en-US" dirty="0"/>
          </a:p>
        </p:txBody>
      </p:sp>
    </p:spTree>
    <p:extLst>
      <p:ext uri="{BB962C8B-B14F-4D97-AF65-F5344CB8AC3E}">
        <p14:creationId xmlns:p14="http://schemas.microsoft.com/office/powerpoint/2010/main" val="18667262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5716717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1530351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3202520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656259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06840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4278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4590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11601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898552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7964194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1068521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15150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8004903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26389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7856216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31084363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2035891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2410295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5970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1779439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9082042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5.emf"/><Relationship Id="rId5" Type="http://schemas.openxmlformats.org/officeDocument/2006/relationships/slideLayout" Target="../slideLayouts/slideLayout30.xml"/><Relationship Id="rId10"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image" Target="../media/image5.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12691817"/>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455432097"/>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 id="2147484690" r:id="rId2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06731565"/>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 id="2147484703" r:id="rId12"/>
    <p:sldLayoutId id="2147484704" r:id="rId13"/>
    <p:sldLayoutId id="2147484705" r:id="rId14"/>
    <p:sldLayoutId id="2147484706" r:id="rId15"/>
    <p:sldLayoutId id="2147484707" r:id="rId16"/>
    <p:sldLayoutId id="2147484708" r:id="rId17"/>
    <p:sldLayoutId id="2147484709" r:id="rId18"/>
    <p:sldLayoutId id="2147484710" r:id="rId19"/>
    <p:sldLayoutId id="2147484711" r:id="rId20"/>
    <p:sldLayoutId id="2147484712" r:id="rId21"/>
    <p:sldLayoutId id="2147484713" r:id="rId22"/>
    <p:sldLayoutId id="2147484714" r:id="rId23"/>
    <p:sldLayoutId id="2147484715" r:id="rId24"/>
    <p:sldLayoutId id="2147484716" r:id="rId25"/>
    <p:sldLayoutId id="2147484717" r:id="rId26"/>
    <p:sldLayoutId id="2147484718" r:id="rId27"/>
    <p:sldLayoutId id="2147484719" r:id="rId28"/>
    <p:sldLayoutId id="2147484720" r:id="rId29"/>
    <p:sldLayoutId id="2147484721" r:id="rId3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hyperlink" Target="mailto:nkramer@microsoft.com" TargetMode="External"/><Relationship Id="rId3" Type="http://schemas.openxmlformats.org/officeDocument/2006/relationships/hyperlink" Target="https://graph.microsoft.com/" TargetMode="External"/><Relationship Id="rId7" Type="http://schemas.openxmlformats.org/officeDocument/2006/relationships/hyperlink" Target="https://stackoverflow.com/questions/tagged/microsoft-teams+microsoft-graph"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officespdev.uservoice.com/forums/224641-feature-requests-and-feedback/category/101632-microsoft-graph-o365-rest-apis?query=team" TargetMode="External"/><Relationship Id="rId5" Type="http://schemas.openxmlformats.org/officeDocument/2006/relationships/hyperlink" Target="https://github.com/microsoftgraph/contoso-airlines-teams-sample" TargetMode="External"/><Relationship Id="rId4" Type="http://schemas.openxmlformats.org/officeDocument/2006/relationships/hyperlink" Target="https://aka.ms/teamsgraph/v1"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ka.ms/TeamsDeveloper" TargetMode="External"/><Relationship Id="rId3" Type="http://schemas.openxmlformats.org/officeDocument/2006/relationships/hyperlink" Target="https://products.office.com/en-us/microsoft-teams/group-chat-software" TargetMode="External"/><Relationship Id="rId7" Type="http://schemas.openxmlformats.org/officeDocument/2006/relationships/hyperlink" Target="https://aka.ms/TeamworkSolutionAccelerator"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aka.ms/SuccessWithTeams" TargetMode="External"/><Relationship Id="rId5" Type="http://schemas.openxmlformats.org/officeDocument/2006/relationships/hyperlink" Target="https://www.microsoft.com/en-us/fasttrack/microsoft-365/office-365" TargetMode="External"/><Relationship Id="rId10" Type="http://schemas.openxmlformats.org/officeDocument/2006/relationships/hyperlink" Target="https://aka.ms/TeamsDevDocs" TargetMode="External"/><Relationship Id="rId4" Type="http://schemas.openxmlformats.org/officeDocument/2006/relationships/hyperlink" Target="https://www.microsoft.com/microsoft-365/partners/teamwork/solutions-accelerator" TargetMode="External"/><Relationship Id="rId9" Type="http://schemas.openxmlformats.org/officeDocument/2006/relationships/hyperlink" Target="https://aka.ms/TeamsDevSuppor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79.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 Id="rId1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36.png"/><Relationship Id="rId12" Type="http://schemas.microsoft.com/office/2007/relationships/hdphoto" Target="../media/hdphoto4.wdp"/><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microsoft.com/office/2007/relationships/hdphoto" Target="../media/hdphoto3.wdp"/><Relationship Id="rId4" Type="http://schemas.openxmlformats.org/officeDocument/2006/relationships/image" Target="../media/image42.png"/><Relationship Id="rId9" Type="http://schemas.openxmlformats.org/officeDocument/2006/relationships/image" Target="../media/image37.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hyperlink" Target="https://apps.dev.microsoft.com/"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2754" y="3301350"/>
            <a:ext cx="7894240" cy="1792850"/>
          </a:xfrm>
        </p:spPr>
        <p:txBody>
          <a:bodyPr/>
          <a:lstStyle/>
          <a:p>
            <a:br>
              <a:rPr lang="en-US" dirty="0"/>
            </a:br>
            <a:r>
              <a:rPr lang="en-US" dirty="0"/>
              <a:t>Microsoft Teams API in Microsoft Graph</a:t>
            </a:r>
          </a:p>
        </p:txBody>
      </p:sp>
      <p:sp>
        <p:nvSpPr>
          <p:cNvPr id="5" name="Rectangle 4">
            <a:extLst>
              <a:ext uri="{FF2B5EF4-FFF2-40B4-BE49-F238E27FC236}">
                <a16:creationId xmlns:a16="http://schemas.microsoft.com/office/drawing/2014/main" id="{FFECEAB0-C0BE-4064-A73F-25EDFB398700}"/>
              </a:ext>
            </a:extLst>
          </p:cNvPr>
          <p:cNvSpPr/>
          <p:nvPr/>
        </p:nvSpPr>
        <p:spPr>
          <a:xfrm>
            <a:off x="462754" y="4810863"/>
            <a:ext cx="6096000" cy="1722010"/>
          </a:xfrm>
          <a:prstGeom prst="rect">
            <a:avLst/>
          </a:prstGeom>
        </p:spPr>
        <p:txBody>
          <a:bodyPr>
            <a:spAutoFit/>
          </a:bodyPr>
          <a:lstStyle/>
          <a:p>
            <a:endParaRPr lang="en-US" dirty="0"/>
          </a:p>
          <a:p>
            <a:r>
              <a:rPr lang="en-US" dirty="0" err="1"/>
              <a:t>NarasimaPerumal</a:t>
            </a:r>
            <a:r>
              <a:rPr lang="en-US" dirty="0"/>
              <a:t> </a:t>
            </a:r>
            <a:r>
              <a:rPr lang="en-US" dirty="0" err="1"/>
              <a:t>Chandramohan</a:t>
            </a:r>
            <a:endParaRPr lang="en-US" dirty="0"/>
          </a:p>
          <a:p>
            <a:r>
              <a:rPr lang="en-US" dirty="0"/>
              <a:t>Co-Founder, </a:t>
            </a:r>
            <a:r>
              <a:rPr lang="en-US" dirty="0" err="1"/>
              <a:t>JiJi</a:t>
            </a:r>
            <a:r>
              <a:rPr lang="en-US" dirty="0"/>
              <a:t> Technologies Private Limited</a:t>
            </a:r>
          </a:p>
          <a:p>
            <a:r>
              <a:rPr lang="en-US" dirty="0"/>
              <a:t>Microsoft Office 365 MVP</a:t>
            </a:r>
          </a:p>
          <a:p>
            <a:endParaRPr lang="en-US" dirty="0"/>
          </a:p>
          <a:p>
            <a:r>
              <a:rPr lang="en-US" b="1" dirty="0"/>
              <a:t>@</a:t>
            </a:r>
            <a:r>
              <a:rPr lang="en-US" b="1" dirty="0" err="1"/>
              <a:t>narasimaperumal</a:t>
            </a:r>
            <a:endParaRPr lang="en-US" b="1" dirty="0"/>
          </a:p>
        </p:txBody>
      </p:sp>
    </p:spTree>
    <p:extLst>
      <p:ext uri="{BB962C8B-B14F-4D97-AF65-F5344CB8AC3E}">
        <p14:creationId xmlns:p14="http://schemas.microsoft.com/office/powerpoint/2010/main" val="421437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893C-4F92-43FF-B315-DBB5C5E6199E}"/>
              </a:ext>
            </a:extLst>
          </p:cNvPr>
          <p:cNvSpPr>
            <a:spLocks noGrp="1"/>
          </p:cNvSpPr>
          <p:nvPr>
            <p:ph type="title"/>
          </p:nvPr>
        </p:nvSpPr>
        <p:spPr/>
        <p:txBody>
          <a:bodyPr/>
          <a:lstStyle/>
          <a:p>
            <a:r>
              <a:rPr lang="en-US"/>
              <a:t>Hot off the press</a:t>
            </a:r>
          </a:p>
        </p:txBody>
      </p:sp>
      <p:sp>
        <p:nvSpPr>
          <p:cNvPr id="3" name="Content Placeholder 2">
            <a:extLst>
              <a:ext uri="{FF2B5EF4-FFF2-40B4-BE49-F238E27FC236}">
                <a16:creationId xmlns:a16="http://schemas.microsoft.com/office/drawing/2014/main" id="{088C7781-2AFD-4DB3-AA34-AA05ECCF629C}"/>
              </a:ext>
            </a:extLst>
          </p:cNvPr>
          <p:cNvSpPr>
            <a:spLocks noGrp="1"/>
          </p:cNvSpPr>
          <p:nvPr>
            <p:ph idx="1"/>
          </p:nvPr>
        </p:nvSpPr>
        <p:spPr>
          <a:xfrm>
            <a:off x="584200" y="1435503"/>
            <a:ext cx="8600621" cy="4567404"/>
          </a:xfrm>
        </p:spPr>
        <p:txBody>
          <a:bodyPr/>
          <a:lstStyle/>
          <a:p>
            <a:r>
              <a:rPr lang="en-US" dirty="0"/>
              <a:t>Admin permissions</a:t>
            </a:r>
          </a:p>
          <a:p>
            <a:r>
              <a:rPr lang="en-US" dirty="0"/>
              <a:t>Configuring Word/Excel/PowerPoint/PDF tabs</a:t>
            </a:r>
          </a:p>
          <a:p>
            <a:r>
              <a:rPr lang="en-US" dirty="0"/>
              <a:t>Bulk add members</a:t>
            </a:r>
          </a:p>
          <a:p>
            <a:r>
              <a:rPr lang="en-US" dirty="0"/>
              <a:t>Create team + channels + settings + tabs in one call</a:t>
            </a:r>
          </a:p>
          <a:p>
            <a:r>
              <a:rPr lang="en-US" dirty="0"/>
              <a:t>Channel deep link</a:t>
            </a:r>
          </a:p>
          <a:p>
            <a:r>
              <a:rPr lang="en-US" dirty="0"/>
              <a:t>Channel e-mail address</a:t>
            </a:r>
          </a:p>
          <a:p>
            <a:endParaRPr lang="en-US" dirty="0"/>
          </a:p>
          <a:p>
            <a:endParaRPr lang="en-US" dirty="0"/>
          </a:p>
          <a:p>
            <a:endParaRPr lang="en-US" dirty="0"/>
          </a:p>
        </p:txBody>
      </p:sp>
      <p:sp>
        <p:nvSpPr>
          <p:cNvPr id="6" name="Right Brace 5">
            <a:extLst>
              <a:ext uri="{FF2B5EF4-FFF2-40B4-BE49-F238E27FC236}">
                <a16:creationId xmlns:a16="http://schemas.microsoft.com/office/drawing/2014/main" id="{3A750585-9DAC-495D-B637-318615C5135B}"/>
              </a:ext>
            </a:extLst>
          </p:cNvPr>
          <p:cNvSpPr/>
          <p:nvPr/>
        </p:nvSpPr>
        <p:spPr>
          <a:xfrm>
            <a:off x="9005207" y="1289956"/>
            <a:ext cx="179614" cy="156754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AA5AEFEA-FED9-47BF-A674-3C1570E8B6AD}"/>
              </a:ext>
            </a:extLst>
          </p:cNvPr>
          <p:cNvSpPr/>
          <p:nvPr/>
        </p:nvSpPr>
        <p:spPr>
          <a:xfrm>
            <a:off x="9005207" y="2857500"/>
            <a:ext cx="179614" cy="163285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75FDA60-DC33-4169-A001-3B7A11C388FF}"/>
              </a:ext>
            </a:extLst>
          </p:cNvPr>
          <p:cNvSpPr txBox="1"/>
          <p:nvPr/>
        </p:nvSpPr>
        <p:spPr>
          <a:xfrm>
            <a:off x="9250136" y="1902279"/>
            <a:ext cx="266380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Available in v1.0 &amp; beta</a:t>
            </a:r>
          </a:p>
        </p:txBody>
      </p:sp>
      <p:sp>
        <p:nvSpPr>
          <p:cNvPr id="9" name="TextBox 8">
            <a:extLst>
              <a:ext uri="{FF2B5EF4-FFF2-40B4-BE49-F238E27FC236}">
                <a16:creationId xmlns:a16="http://schemas.microsoft.com/office/drawing/2014/main" id="{A1FC385B-DAAB-444C-8A90-5462877E628F}"/>
              </a:ext>
            </a:extLst>
          </p:cNvPr>
          <p:cNvSpPr txBox="1"/>
          <p:nvPr/>
        </p:nvSpPr>
        <p:spPr>
          <a:xfrm>
            <a:off x="9312729" y="3520040"/>
            <a:ext cx="19328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Available in beta</a:t>
            </a:r>
          </a:p>
        </p:txBody>
      </p:sp>
    </p:spTree>
    <p:extLst>
      <p:ext uri="{BB962C8B-B14F-4D97-AF65-F5344CB8AC3E}">
        <p14:creationId xmlns:p14="http://schemas.microsoft.com/office/powerpoint/2010/main" val="180456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A7CA-29AA-4350-943E-13E8A01BA0C1}"/>
              </a:ext>
            </a:extLst>
          </p:cNvPr>
          <p:cNvSpPr>
            <a:spLocks noGrp="1"/>
          </p:cNvSpPr>
          <p:nvPr>
            <p:ph type="title"/>
          </p:nvPr>
        </p:nvSpPr>
        <p:spPr>
          <a:xfrm>
            <a:off x="588263" y="457200"/>
            <a:ext cx="11018520" cy="1107996"/>
          </a:xfrm>
        </p:spPr>
        <p:txBody>
          <a:bodyPr/>
          <a:lstStyle/>
          <a:p>
            <a:r>
              <a:rPr lang="en-US"/>
              <a:t>Get started today: </a:t>
            </a:r>
            <a:r>
              <a:rPr lang="en-US">
                <a:solidFill>
                  <a:srgbClr val="1A1A1A"/>
                </a:solidFill>
                <a:hlinkClick r:id="rId3"/>
              </a:rPr>
              <a:t>https://graph.microsoft.com</a:t>
            </a:r>
            <a:br>
              <a:rPr lang="en-US">
                <a:solidFill>
                  <a:srgbClr val="1A1A1A"/>
                </a:solidFill>
              </a:rPr>
            </a:br>
            <a:endParaRPr lang="en-US"/>
          </a:p>
        </p:txBody>
      </p:sp>
      <p:sp>
        <p:nvSpPr>
          <p:cNvPr id="6" name="Text Placeholder 5">
            <a:extLst>
              <a:ext uri="{FF2B5EF4-FFF2-40B4-BE49-F238E27FC236}">
                <a16:creationId xmlns:a16="http://schemas.microsoft.com/office/drawing/2014/main" id="{54349408-C177-4172-B9D7-3443EFE7E8E2}"/>
              </a:ext>
            </a:extLst>
          </p:cNvPr>
          <p:cNvSpPr>
            <a:spLocks noGrp="1"/>
          </p:cNvSpPr>
          <p:nvPr>
            <p:ph type="body" sz="quarter" idx="10"/>
          </p:nvPr>
        </p:nvSpPr>
        <p:spPr>
          <a:xfrm>
            <a:off x="586390" y="1434370"/>
            <a:ext cx="11018520" cy="4481227"/>
          </a:xfrm>
        </p:spPr>
        <p:txBody>
          <a:bodyPr/>
          <a:lstStyle/>
          <a:p>
            <a:r>
              <a:rPr lang="en-US" b="1">
                <a:gradFill>
                  <a:gsLst>
                    <a:gs pos="2917">
                      <a:schemeClr val="tx1"/>
                    </a:gs>
                    <a:gs pos="30000">
                      <a:schemeClr val="tx1"/>
                    </a:gs>
                  </a:gsLst>
                  <a:lin ang="5400000" scaled="0"/>
                </a:gradFill>
              </a:rPr>
              <a:t>Docs</a:t>
            </a:r>
            <a:r>
              <a:rPr lang="en-US">
                <a:gradFill>
                  <a:gsLst>
                    <a:gs pos="2917">
                      <a:schemeClr val="tx1"/>
                    </a:gs>
                    <a:gs pos="30000">
                      <a:schemeClr val="tx1"/>
                    </a:gs>
                  </a:gsLst>
                  <a:lin ang="5400000" scaled="0"/>
                </a:gradFill>
              </a:rPr>
              <a:t>: </a:t>
            </a:r>
            <a:r>
              <a:rPr lang="en-US">
                <a:gradFill>
                  <a:gsLst>
                    <a:gs pos="2917">
                      <a:schemeClr val="tx1"/>
                    </a:gs>
                    <a:gs pos="30000">
                      <a:schemeClr val="tx1"/>
                    </a:gs>
                  </a:gsLst>
                  <a:lin ang="5400000" scaled="0"/>
                </a:gradFill>
                <a:hlinkClick r:id="rId4"/>
              </a:rPr>
              <a:t>https://aka.ms/teamsgraph/v1</a:t>
            </a:r>
            <a:r>
              <a:rPr lang="en-US">
                <a:gradFill>
                  <a:gsLst>
                    <a:gs pos="2917">
                      <a:schemeClr val="tx1"/>
                    </a:gs>
                    <a:gs pos="30000">
                      <a:schemeClr val="tx1"/>
                    </a:gs>
                  </a:gsLst>
                  <a:lin ang="5400000" scaled="0"/>
                </a:gradFill>
              </a:rPr>
              <a:t> </a:t>
            </a:r>
          </a:p>
          <a:p>
            <a:endParaRPr lang="en-US">
              <a:gradFill>
                <a:gsLst>
                  <a:gs pos="2917">
                    <a:schemeClr val="tx1"/>
                  </a:gs>
                  <a:gs pos="30000">
                    <a:schemeClr val="tx1"/>
                  </a:gs>
                </a:gsLst>
                <a:lin ang="5400000" scaled="0"/>
              </a:gradFill>
            </a:endParaRPr>
          </a:p>
          <a:p>
            <a:r>
              <a:rPr lang="en-US" b="1">
                <a:gradFill>
                  <a:gsLst>
                    <a:gs pos="2917">
                      <a:schemeClr val="tx1"/>
                    </a:gs>
                    <a:gs pos="30000">
                      <a:schemeClr val="tx1"/>
                    </a:gs>
                  </a:gsLst>
                  <a:lin ang="5400000" scaled="0"/>
                </a:gradFill>
              </a:rPr>
              <a:t>Samples</a:t>
            </a:r>
            <a:r>
              <a:rPr lang="en-US">
                <a:gradFill>
                  <a:gsLst>
                    <a:gs pos="2917">
                      <a:schemeClr val="tx1"/>
                    </a:gs>
                    <a:gs pos="30000">
                      <a:schemeClr val="tx1"/>
                    </a:gs>
                  </a:gsLst>
                  <a:lin ang="5400000" scaled="0"/>
                </a:gradFill>
              </a:rPr>
              <a:t>: </a:t>
            </a:r>
            <a:r>
              <a:rPr lang="en-US">
                <a:gradFill>
                  <a:gsLst>
                    <a:gs pos="2917">
                      <a:schemeClr val="tx1"/>
                    </a:gs>
                    <a:gs pos="30000">
                      <a:schemeClr val="tx1"/>
                    </a:gs>
                  </a:gsLst>
                  <a:lin ang="5400000" scaled="0"/>
                </a:gradFill>
                <a:hlinkClick r:id="rId5"/>
              </a:rPr>
              <a:t>https://github.com/microsoftgraph/contoso-airlines-teams-sample</a:t>
            </a:r>
            <a:r>
              <a:rPr lang="en-US">
                <a:gradFill>
                  <a:gsLst>
                    <a:gs pos="2917">
                      <a:schemeClr val="tx1"/>
                    </a:gs>
                    <a:gs pos="30000">
                      <a:schemeClr val="tx1"/>
                    </a:gs>
                  </a:gsLst>
                  <a:lin ang="5400000" scaled="0"/>
                </a:gradFill>
              </a:rPr>
              <a:t> </a:t>
            </a:r>
          </a:p>
          <a:p>
            <a:endParaRPr lang="en-US">
              <a:gradFill>
                <a:gsLst>
                  <a:gs pos="2917">
                    <a:schemeClr val="tx1"/>
                  </a:gs>
                  <a:gs pos="30000">
                    <a:schemeClr val="tx1"/>
                  </a:gs>
                </a:gsLst>
                <a:lin ang="5400000" scaled="0"/>
              </a:gradFill>
            </a:endParaRPr>
          </a:p>
          <a:p>
            <a:r>
              <a:rPr lang="en-US">
                <a:gradFill>
                  <a:gsLst>
                    <a:gs pos="2917">
                      <a:schemeClr val="tx1"/>
                    </a:gs>
                    <a:gs pos="30000">
                      <a:schemeClr val="tx1"/>
                    </a:gs>
                  </a:gsLst>
                  <a:lin ang="5400000" scaled="0"/>
                </a:gradFill>
              </a:rPr>
              <a:t>Feedback: </a:t>
            </a: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6"/>
              </a:rPr>
              <a:t>UserVoice</a:t>
            </a:r>
            <a:endParaRPr lang="en-US">
              <a:gradFill>
                <a:gsLst>
                  <a:gs pos="2917">
                    <a:schemeClr val="tx1"/>
                  </a:gs>
                  <a:gs pos="30000">
                    <a:schemeClr val="tx1"/>
                  </a:gs>
                </a:gsLst>
                <a:lin ang="5400000" scaled="0"/>
              </a:gradFill>
            </a:endParaRP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7"/>
              </a:rPr>
              <a:t>Stack Overflow</a:t>
            </a:r>
            <a:r>
              <a:rPr lang="en-US">
                <a:gradFill>
                  <a:gsLst>
                    <a:gs pos="2917">
                      <a:schemeClr val="tx1"/>
                    </a:gs>
                    <a:gs pos="30000">
                      <a:schemeClr val="tx1"/>
                    </a:gs>
                  </a:gsLst>
                  <a:lin ang="5400000" scaled="0"/>
                </a:gradFill>
              </a:rPr>
              <a:t> (</a:t>
            </a:r>
            <a:r>
              <a:rPr lang="en-US" b="1"/>
              <a:t>[</a:t>
            </a:r>
            <a:r>
              <a:rPr lang="en-US" b="1" err="1"/>
              <a:t>microsoft</a:t>
            </a:r>
            <a:r>
              <a:rPr lang="en-US" b="1"/>
              <a:t>-graph] [</a:t>
            </a:r>
            <a:r>
              <a:rPr lang="en-US" b="1" err="1"/>
              <a:t>microsoft</a:t>
            </a:r>
            <a:r>
              <a:rPr lang="en-US" b="1"/>
              <a:t>-teams])</a:t>
            </a:r>
            <a:endParaRPr lang="en-US" b="1">
              <a:gradFill>
                <a:gsLst>
                  <a:gs pos="2917">
                    <a:schemeClr val="tx1"/>
                  </a:gs>
                  <a:gs pos="30000">
                    <a:schemeClr val="tx1"/>
                  </a:gs>
                </a:gsLst>
                <a:lin ang="5400000" scaled="0"/>
              </a:gradFill>
            </a:endParaRPr>
          </a:p>
          <a:p>
            <a:pPr marL="457200" indent="-457200">
              <a:buFont typeface="Arial" panose="020B0604020202020204" pitchFamily="34" charset="0"/>
              <a:buChar char="•"/>
            </a:pPr>
            <a:r>
              <a:rPr lang="en-US">
                <a:gradFill>
                  <a:gsLst>
                    <a:gs pos="2917">
                      <a:schemeClr val="tx1"/>
                    </a:gs>
                    <a:gs pos="30000">
                      <a:schemeClr val="tx1"/>
                    </a:gs>
                  </a:gsLst>
                  <a:lin ang="5400000" scaled="0"/>
                </a:gradFill>
                <a:hlinkClick r:id="rId8"/>
              </a:rPr>
              <a:t>mailto:TeamsGraph@microsoft.com</a:t>
            </a:r>
            <a:r>
              <a:rPr lang="en-US">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16902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AFCDF-D7C5-4963-A830-A1DEFCA5DD6E}"/>
              </a:ext>
            </a:extLst>
          </p:cNvPr>
          <p:cNvSpPr/>
          <p:nvPr/>
        </p:nvSpPr>
        <p:spPr bwMode="auto">
          <a:xfrm>
            <a:off x="0" y="0"/>
            <a:ext cx="12192000" cy="9227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B8F0C705-D81F-41BF-93F1-71500FD69D02}"/>
              </a:ext>
            </a:extLst>
          </p:cNvPr>
          <p:cNvGrpSpPr/>
          <p:nvPr/>
        </p:nvGrpSpPr>
        <p:grpSpPr>
          <a:xfrm>
            <a:off x="0" y="0"/>
            <a:ext cx="5776553" cy="922713"/>
            <a:chOff x="0" y="0"/>
            <a:chExt cx="5776553" cy="922713"/>
          </a:xfrm>
        </p:grpSpPr>
        <p:sp>
          <p:nvSpPr>
            <p:cNvPr id="3" name="Rectangle 2">
              <a:extLst>
                <a:ext uri="{FF2B5EF4-FFF2-40B4-BE49-F238E27FC236}">
                  <a16:creationId xmlns:a16="http://schemas.microsoft.com/office/drawing/2014/main" id="{248664E0-EBB2-48F6-8525-F9FC00C71C04}"/>
                </a:ext>
              </a:extLst>
            </p:cNvPr>
            <p:cNvSpPr/>
            <p:nvPr/>
          </p:nvSpPr>
          <p:spPr bwMode="auto">
            <a:xfrm>
              <a:off x="0" y="0"/>
              <a:ext cx="5096933" cy="9227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89DDE550-E270-4B42-BD06-DDAD92293BF6}"/>
                </a:ext>
              </a:extLst>
            </p:cNvPr>
            <p:cNvSpPr/>
            <p:nvPr/>
          </p:nvSpPr>
          <p:spPr bwMode="auto">
            <a:xfrm>
              <a:off x="4423149" y="0"/>
              <a:ext cx="1353404" cy="922713"/>
            </a:xfrm>
            <a:prstGeom prs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426425" y="98744"/>
            <a:ext cx="2100645" cy="758022"/>
          </a:xfrm>
        </p:spPr>
        <p:txBody>
          <a:bodyPr/>
          <a:lstStyle/>
          <a:p>
            <a:r>
              <a:rPr lang="en-US"/>
              <a:t>Next steps</a:t>
            </a:r>
          </a:p>
        </p:txBody>
      </p:sp>
      <p:sp>
        <p:nvSpPr>
          <p:cNvPr id="5" name="Text Placeholder 4"/>
          <p:cNvSpPr>
            <a:spLocks noGrp="1"/>
          </p:cNvSpPr>
          <p:nvPr>
            <p:ph type="body" sz="quarter" idx="4294967295"/>
          </p:nvPr>
        </p:nvSpPr>
        <p:spPr>
          <a:xfrm>
            <a:off x="426425" y="1544413"/>
            <a:ext cx="5510141" cy="3769173"/>
          </a:xfrm>
        </p:spPr>
        <p:txBody>
          <a:bodyPr/>
          <a:lstStyle/>
          <a:p>
            <a:pPr>
              <a:lnSpc>
                <a:spcPct val="100000"/>
              </a:lnSpc>
              <a:spcBef>
                <a:spcPts val="392"/>
              </a:spcBef>
            </a:pPr>
            <a:r>
              <a:rPr lang="en-US" sz="1961" b="1">
                <a:ln w="3175">
                  <a:noFill/>
                </a:ln>
                <a:solidFill>
                  <a:srgbClr val="2F2F2F"/>
                </a:solidFill>
                <a:latin typeface="Segoe UI Semibold" charset="0"/>
                <a:cs typeface="Segoe UI Semibold" charset="0"/>
              </a:rPr>
              <a:t>Get started</a:t>
            </a:r>
            <a:br>
              <a:rPr lang="en-US" sz="1961"/>
            </a:br>
            <a:r>
              <a:rPr lang="en-US" sz="1765"/>
              <a:t>Start using </a:t>
            </a:r>
            <a:r>
              <a:rPr lang="en-US" sz="1765">
                <a:solidFill>
                  <a:srgbClr val="5558AF"/>
                </a:solidFill>
                <a:latin typeface="+mj-lt"/>
                <a:hlinkClick r:id="rId3">
                  <a:extLst>
                    <a:ext uri="{A12FA001-AC4F-418D-AE19-62706E023703}">
                      <ahyp:hlinkClr xmlns:ahyp="http://schemas.microsoft.com/office/drawing/2018/hyperlinkcolor" val="tx"/>
                    </a:ext>
                  </a:extLst>
                </a:hlinkClick>
              </a:rPr>
              <a:t>Microsoft Teams</a:t>
            </a:r>
            <a:r>
              <a:rPr lang="en-US" sz="1765">
                <a:solidFill>
                  <a:srgbClr val="5558AF"/>
                </a:solidFill>
              </a:rPr>
              <a:t> </a:t>
            </a:r>
            <a:r>
              <a:rPr lang="en-US" sz="1765"/>
              <a:t>today</a:t>
            </a:r>
          </a:p>
          <a:p>
            <a:pPr>
              <a:lnSpc>
                <a:spcPct val="100000"/>
              </a:lnSpc>
              <a:spcBef>
                <a:spcPts val="392"/>
              </a:spcBef>
            </a:pPr>
            <a:r>
              <a:rPr lang="en-US" sz="1765"/>
              <a:t>Get technical with Microsoft Teams Development Education series</a:t>
            </a:r>
          </a:p>
          <a:p>
            <a:pPr>
              <a:lnSpc>
                <a:spcPct val="100000"/>
              </a:lnSpc>
              <a:spcBef>
                <a:spcPts val="392"/>
              </a:spcBef>
            </a:pPr>
            <a:r>
              <a:rPr lang="en-US" sz="1765"/>
              <a:t>Play with hands-on-labs</a:t>
            </a:r>
          </a:p>
          <a:p>
            <a:pPr>
              <a:lnSpc>
                <a:spcPct val="100000"/>
              </a:lnSpc>
              <a:spcBef>
                <a:spcPts val="392"/>
              </a:spcBef>
            </a:pPr>
            <a:r>
              <a:rPr lang="en-US" sz="1765"/>
              <a:t>Join the </a:t>
            </a:r>
            <a:r>
              <a:rPr lang="en-US" sz="1765">
                <a:hlinkClick r:id="rId4"/>
              </a:rPr>
              <a:t>Teamwork Solution Accelerator</a:t>
            </a:r>
            <a:r>
              <a:rPr lang="en-US" sz="1765"/>
              <a:t> for Partners</a:t>
            </a:r>
          </a:p>
          <a:p>
            <a:pPr>
              <a:lnSpc>
                <a:spcPct val="100000"/>
              </a:lnSpc>
              <a:spcBef>
                <a:spcPts val="392"/>
              </a:spcBef>
            </a:pPr>
            <a:br>
              <a:rPr lang="en-US" sz="1765" u="sng"/>
            </a:br>
            <a:r>
              <a:rPr lang="en-US" sz="1961" b="1">
                <a:ln w="3175">
                  <a:noFill/>
                </a:ln>
                <a:solidFill>
                  <a:srgbClr val="2F2F2F"/>
                </a:solidFill>
                <a:latin typeface="Segoe UI Semibold" charset="0"/>
                <a:cs typeface="Segoe UI Semibold" charset="0"/>
              </a:rPr>
              <a:t>Access resources &amp; support</a:t>
            </a:r>
            <a:br>
              <a:rPr lang="en-US" sz="2353"/>
            </a:br>
            <a:r>
              <a:rPr lang="en-US" sz="1765"/>
              <a:t>Get Teams deployment &amp; adoption support from</a:t>
            </a:r>
          </a:p>
          <a:p>
            <a:pPr marL="672290" lvl="1" indent="-219428">
              <a:lnSpc>
                <a:spcPct val="100000"/>
              </a:lnSpc>
              <a:spcBef>
                <a:spcPts val="392"/>
              </a:spcBef>
              <a:buClr>
                <a:schemeClr val="tx1"/>
              </a:buClr>
              <a:buFont typeface="Arial" panose="020B0604020202020204" pitchFamily="34" charset="0"/>
              <a:buChar char="•"/>
            </a:pPr>
            <a:r>
              <a:rPr lang="en-US" sz="1765">
                <a:solidFill>
                  <a:srgbClr val="5558AF"/>
                </a:solidFill>
                <a:latin typeface="+mj-lt"/>
                <a:hlinkClick r:id="rId5">
                  <a:extLst>
                    <a:ext uri="{A12FA001-AC4F-418D-AE19-62706E023703}">
                      <ahyp:hlinkClr xmlns:ahyp="http://schemas.microsoft.com/office/drawing/2018/hyperlinkcolor" val="tx"/>
                    </a:ext>
                  </a:extLst>
                </a:hlinkClick>
              </a:rPr>
              <a:t>FastTrack</a:t>
            </a:r>
            <a:r>
              <a:rPr lang="en-US" sz="1765">
                <a:solidFill>
                  <a:srgbClr val="5558AF"/>
                </a:solidFill>
                <a:latin typeface="+mj-lt"/>
              </a:rPr>
              <a:t> </a:t>
            </a:r>
          </a:p>
          <a:p>
            <a:pPr marL="672290" lvl="1" indent="-219428">
              <a:lnSpc>
                <a:spcPct val="100000"/>
              </a:lnSpc>
              <a:spcBef>
                <a:spcPts val="392"/>
              </a:spcBef>
              <a:buClr>
                <a:schemeClr val="tx1"/>
              </a:buClr>
              <a:buFont typeface="Arial" panose="020B0604020202020204" pitchFamily="34" charset="0"/>
              <a:buChar char="•"/>
            </a:pPr>
            <a:r>
              <a:rPr lang="en-US" sz="1765">
                <a:solidFill>
                  <a:srgbClr val="5558AF"/>
                </a:solidFill>
                <a:latin typeface="+mj-lt"/>
                <a:hlinkClick r:id="rId6">
                  <a:extLst>
                    <a:ext uri="{A12FA001-AC4F-418D-AE19-62706E023703}">
                      <ahyp:hlinkClr xmlns:ahyp="http://schemas.microsoft.com/office/drawing/2018/hyperlinkcolor" val="tx"/>
                    </a:ext>
                  </a:extLst>
                </a:hlinkClick>
              </a:rPr>
              <a:t>https://aka.ms/SuccessWithTeams</a:t>
            </a:r>
            <a:endParaRPr lang="en-US" sz="1765">
              <a:solidFill>
                <a:srgbClr val="5558AF"/>
              </a:solidFill>
              <a:latin typeface="+mj-lt"/>
            </a:endParaRPr>
          </a:p>
          <a:p>
            <a:pPr>
              <a:lnSpc>
                <a:spcPct val="100000"/>
              </a:lnSpc>
              <a:spcBef>
                <a:spcPts val="392"/>
              </a:spcBef>
            </a:pPr>
            <a:endParaRPr lang="en-US" sz="2353"/>
          </a:p>
        </p:txBody>
      </p:sp>
      <p:sp>
        <p:nvSpPr>
          <p:cNvPr id="6" name="Title 3">
            <a:extLst>
              <a:ext uri="{FF2B5EF4-FFF2-40B4-BE49-F238E27FC236}">
                <a16:creationId xmlns:a16="http://schemas.microsoft.com/office/drawing/2014/main" id="{F806BC0C-0E03-4E43-A046-8196D2C66599}"/>
              </a:ext>
            </a:extLst>
          </p:cNvPr>
          <p:cNvSpPr txBox="1">
            <a:spLocks/>
          </p:cNvSpPr>
          <p:nvPr/>
        </p:nvSpPr>
        <p:spPr>
          <a:xfrm>
            <a:off x="6255437" y="98744"/>
            <a:ext cx="2100645"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t>Resources</a:t>
            </a:r>
          </a:p>
        </p:txBody>
      </p:sp>
      <p:sp>
        <p:nvSpPr>
          <p:cNvPr id="7" name="TextBox 6">
            <a:extLst>
              <a:ext uri="{FF2B5EF4-FFF2-40B4-BE49-F238E27FC236}">
                <a16:creationId xmlns:a16="http://schemas.microsoft.com/office/drawing/2014/main" id="{7D4392B9-6654-4083-AC4E-BDA1236DAAFE}"/>
              </a:ext>
            </a:extLst>
          </p:cNvPr>
          <p:cNvSpPr txBox="1"/>
          <p:nvPr/>
        </p:nvSpPr>
        <p:spPr>
          <a:xfrm>
            <a:off x="6255436" y="1544413"/>
            <a:ext cx="5321395" cy="41549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Teamwork Solution Accelerator: </a:t>
            </a:r>
            <a:r>
              <a:rPr kumimoji="0" lang="en-US" sz="2000" b="0" i="0" u="sng" strike="noStrike" kern="1200" cap="none" spc="0" normalizeH="0" baseline="0" noProof="0">
                <a:ln>
                  <a:noFill/>
                </a:ln>
                <a:solidFill>
                  <a:srgbClr val="1A1A1A"/>
                </a:solidFill>
                <a:effectLst/>
                <a:uLnTx/>
                <a:uFillTx/>
                <a:latin typeface="Segoe UI Semibold"/>
                <a:ea typeface="+mn-ea"/>
                <a:cs typeface="+mn-cs"/>
                <a:hlinkClick r:id="rId7"/>
              </a:rPr>
              <a:t>https://aka.ms/TeamworkSolutionAccelerator</a:t>
            </a:r>
            <a:endParaRPr kumimoji="0" lang="en-US" sz="2000" b="0" i="0" u="sng" strike="noStrike" kern="1200" cap="none" spc="0" normalizeH="0" baseline="0" noProof="0">
              <a:ln>
                <a:noFill/>
              </a:ln>
              <a:solidFill>
                <a:srgbClr val="1A1A1A"/>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Teamwork Assessment Workshop: </a:t>
            </a:r>
            <a:r>
              <a:rPr kumimoji="0" lang="en-US" sz="2000" b="0" i="0" u="sng" strike="noStrike" kern="1200" cap="none" spc="0" normalizeH="0" baseline="0" noProof="0">
                <a:ln>
                  <a:noFill/>
                </a:ln>
                <a:solidFill>
                  <a:srgbClr val="0078D4"/>
                </a:solidFill>
                <a:effectLst/>
                <a:uLnTx/>
                <a:uFillTx/>
                <a:latin typeface="Segoe UI Semibold"/>
                <a:ea typeface="+mn-ea"/>
                <a:cs typeface="+mn-cs"/>
              </a:rPr>
              <a:t>aka.ms/</a:t>
            </a:r>
            <a:r>
              <a:rPr kumimoji="0" lang="en-US" sz="2000" b="0" i="0" u="sng" strike="noStrike" kern="1200" cap="none" spc="0" normalizeH="0" baseline="0" noProof="0" err="1">
                <a:ln>
                  <a:noFill/>
                </a:ln>
                <a:solidFill>
                  <a:srgbClr val="0078D4"/>
                </a:solidFill>
                <a:effectLst/>
                <a:uLnTx/>
                <a:uFillTx/>
                <a:latin typeface="Segoe UI Semibold"/>
                <a:ea typeface="+mn-ea"/>
                <a:cs typeface="+mn-cs"/>
              </a:rPr>
              <a:t>TeamworkAssessment</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Teams Dev center: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8"/>
              </a:rPr>
              <a:t>https://aka.ms/TeamsDeveloper</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Developer support: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rPr>
              <a:t>https://aka.ms/TeamsDevSupport</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Teams Dev docs: </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0"/>
              </a:rPr>
              <a:t>https://aka.ms/TeamsDevDocs</a:t>
            </a: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695497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55995" y="3526771"/>
            <a:ext cx="7454643" cy="112604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55995" y="4437825"/>
            <a:ext cx="60345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55995" y="2196898"/>
            <a:ext cx="1004619" cy="1114880"/>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03889" y="488"/>
            <a:ext cx="10288112" cy="6857026"/>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04923" y="487"/>
            <a:ext cx="7624071" cy="6857027"/>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a:xfrm>
            <a:off x="455995" y="882283"/>
            <a:ext cx="7454643" cy="91012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0" y="-678008"/>
            <a:ext cx="12192000" cy="588366"/>
          </a:xfrm>
          <a:prstGeom prst="rect">
            <a:avLst/>
          </a:prstGeom>
          <a:solidFill>
            <a:srgbClr val="FFFF00"/>
          </a:solidFill>
        </p:spPr>
        <p:txBody>
          <a:bodyPr wrap="square">
            <a:spAutoFit/>
          </a:bodyPr>
          <a:lstStyle/>
          <a:p>
            <a:r>
              <a:rPr lang="en-US" sz="1078" dirty="0">
                <a:solidFill>
                  <a:srgbClr val="2F2F2F"/>
                </a:solidFill>
                <a:latin typeface="Segoe UI"/>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55995" y="2920584"/>
            <a:ext cx="44821" cy="1344637"/>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Join Office 365 developer program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hlinkClick r:id="rId4"/>
              </a:rPr>
              <a:t>https://dev.office.com/devprogram</a:t>
            </a:r>
            <a:r>
              <a:rPr lang="en-US" sz="2353" dirty="0">
                <a:solidFill>
                  <a:srgbClr val="FFFFFF"/>
                </a:solidFill>
                <a:latin typeface="Segoe UI Semilight" panose="020B0402040204020203" pitchFamily="34" charset="0"/>
                <a:cs typeface="Segoe UI Semilight" panose="020B0402040204020203" pitchFamily="34" charset="0"/>
              </a:rPr>
              <a:t>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to leverage all resources for Office 365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55995" y="4434970"/>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55995" y="5321858"/>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2941"/>
              </a:spcBef>
              <a:buNone/>
            </a:pPr>
            <a:r>
              <a:rPr lang="en-US" sz="2353" dirty="0">
                <a:solidFill>
                  <a:srgbClr val="FFFFFF"/>
                </a:solidFill>
                <a:latin typeface="Segoe UI Semilight" panose="020B0402040204020203" pitchFamily="34" charset="0"/>
                <a:cs typeface="Segoe UI Semilight" panose="020B0402040204020203" pitchFamily="34" charset="0"/>
              </a:rPr>
              <a:t>Attend MVP led local community events to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55995" y="1936174"/>
            <a:ext cx="44821" cy="814661"/>
          </a:xfrm>
          <a:prstGeom prst="rect">
            <a:avLst/>
          </a:prstGeom>
          <a:solidFill>
            <a:schemeClr val="accent1"/>
          </a:solidFill>
        </p:spPr>
        <p:txBody>
          <a:bodyPr wrap="none" lIns="448212" anchor="ctr" anchorCtr="0">
            <a:noAutofit/>
          </a:bodyPr>
          <a:lstStyle/>
          <a:p>
            <a:pPr marL="0" lvl="1">
              <a:spcBef>
                <a:spcPts val="2941"/>
              </a:spcBef>
            </a:pPr>
            <a:r>
              <a:rPr lang="en-US" sz="2353" dirty="0">
                <a:solidFill>
                  <a:srgbClr val="FFFFFF"/>
                </a:solidFill>
                <a:latin typeface="Segoe UI Semilight" panose="020B0402040204020203" pitchFamily="34" charset="0"/>
                <a:cs typeface="Segoe UI Semilight" panose="020B0402040204020203" pitchFamily="34" charset="0"/>
              </a:rPr>
              <a:t>Share your feedback on Bootcamp at </a:t>
            </a:r>
            <a:br>
              <a:rPr lang="en-US" sz="2353" dirty="0">
                <a:solidFill>
                  <a:srgbClr val="FFFFFF"/>
                </a:solidFill>
                <a:latin typeface="Segoe UI Semilight" panose="020B0402040204020203" pitchFamily="34" charset="0"/>
                <a:cs typeface="Segoe UI Semilight" panose="020B0402040204020203" pitchFamily="34" charset="0"/>
              </a:rPr>
            </a:br>
            <a:r>
              <a:rPr lang="en-US" sz="2353" dirty="0">
                <a:solidFill>
                  <a:srgbClr val="FFFFFF"/>
                </a:solidFill>
                <a:latin typeface="Segoe UI Semilight" panose="020B0402040204020203" pitchFamily="34" charset="0"/>
                <a:cs typeface="Segoe UI Semilight" panose="020B0402040204020203" pitchFamily="34" charset="0"/>
                <a:hlinkClick r:id="rId5"/>
              </a:rPr>
              <a:t>https://aka.ms/o365devbootcampfeedback</a:t>
            </a:r>
            <a:r>
              <a:rPr lang="en-US" sz="2353" dirty="0">
                <a:solidFill>
                  <a:srgbClr val="FFFFFF"/>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36C3A3-DAA7-4321-8E9A-3AC86DD63F4F}"/>
              </a:ext>
            </a:extLst>
          </p:cNvPr>
          <p:cNvPicPr>
            <a:picLocks noChangeAspect="1"/>
          </p:cNvPicPr>
          <p:nvPr/>
        </p:nvPicPr>
        <p:blipFill>
          <a:blip r:embed="rId3">
            <a:duotone>
              <a:schemeClr val="accent6">
                <a:shade val="45000"/>
                <a:satMod val="135000"/>
              </a:schemeClr>
              <a:prstClr val="white"/>
            </a:duotone>
          </a:blip>
          <a:stretch>
            <a:fillRect/>
          </a:stretch>
        </p:blipFill>
        <p:spPr>
          <a:xfrm>
            <a:off x="564580" y="790295"/>
            <a:ext cx="11062841" cy="5277412"/>
          </a:xfrm>
          <a:prstGeom prst="rect">
            <a:avLst/>
          </a:prstGeom>
        </p:spPr>
      </p:pic>
      <p:sp>
        <p:nvSpPr>
          <p:cNvPr id="546" name="Rectangle 545"/>
          <p:cNvSpPr/>
          <p:nvPr/>
        </p:nvSpPr>
        <p:spPr>
          <a:xfrm>
            <a:off x="-6543" y="-10630"/>
            <a:ext cx="12192000" cy="6868144"/>
          </a:xfrm>
          <a:prstGeom prst="rect">
            <a:avLst/>
          </a:prstGeom>
          <a:solidFill>
            <a:srgbClr val="525252">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0">
                <a:solidFill>
                  <a:schemeClr val="tx1"/>
                </a:solidFill>
              </a:rPr>
              <a:t>	</a:t>
            </a:r>
          </a:p>
        </p:txBody>
      </p:sp>
      <p:sp>
        <p:nvSpPr>
          <p:cNvPr id="150" name="microsoft">
            <a:extLst>
              <a:ext uri="{FF2B5EF4-FFF2-40B4-BE49-F238E27FC236}">
                <a16:creationId xmlns:a16="http://schemas.microsoft.com/office/drawing/2014/main" id="{C7B2E1F7-0709-4348-A27A-5BF0FC8166BA}"/>
              </a:ext>
            </a:extLst>
          </p:cNvPr>
          <p:cNvSpPr/>
          <p:nvPr/>
        </p:nvSpPr>
        <p:spPr>
          <a:xfrm>
            <a:off x="881465" y="790295"/>
            <a:ext cx="8101169"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spc="-100">
                <a:ln w="3175">
                  <a:noFill/>
                </a:ln>
                <a:latin typeface="+mj-lt"/>
                <a:cs typeface="Segoe UI" pitchFamily="34" charset="0"/>
              </a:rPr>
              <a:t>Microsoft Graph</a:t>
            </a:r>
          </a:p>
        </p:txBody>
      </p:sp>
      <p:sp>
        <p:nvSpPr>
          <p:cNvPr id="2" name="TextBox 1">
            <a:extLst>
              <a:ext uri="{FF2B5EF4-FFF2-40B4-BE49-F238E27FC236}">
                <a16:creationId xmlns:a16="http://schemas.microsoft.com/office/drawing/2014/main" id="{90F4D2B4-516F-45B5-A9EF-245B883F499D}"/>
              </a:ext>
            </a:extLst>
          </p:cNvPr>
          <p:cNvSpPr txBox="1"/>
          <p:nvPr/>
        </p:nvSpPr>
        <p:spPr>
          <a:xfrm>
            <a:off x="1735331" y="2050601"/>
            <a:ext cx="9570042" cy="3797541"/>
          </a:xfrm>
          <a:prstGeom prst="rect">
            <a:avLst/>
          </a:prstGeom>
          <a:noFill/>
        </p:spPr>
        <p:txBody>
          <a:bodyPr wrap="square" lIns="179285" tIns="143428" rIns="179285" bIns="143428" rtlCol="0">
            <a:spAutoFit/>
          </a:bodyPr>
          <a:lstStyle/>
          <a:p>
            <a:pPr>
              <a:lnSpc>
                <a:spcPct val="150000"/>
              </a:lnSpc>
            </a:pPr>
            <a:r>
              <a:rPr lang="en-US" sz="3921"/>
              <a:t>a unified REST API</a:t>
            </a:r>
          </a:p>
          <a:p>
            <a:pPr>
              <a:lnSpc>
                <a:spcPct val="150000"/>
              </a:lnSpc>
            </a:pPr>
            <a:r>
              <a:rPr lang="en-US" sz="3921"/>
              <a:t>and comprehensive developer experience</a:t>
            </a:r>
          </a:p>
          <a:p>
            <a:pPr>
              <a:lnSpc>
                <a:spcPct val="150000"/>
              </a:lnSpc>
            </a:pPr>
            <a:r>
              <a:rPr lang="en-US" sz="3921"/>
              <a:t>for integrating the data and intelligence</a:t>
            </a:r>
          </a:p>
          <a:p>
            <a:pPr>
              <a:lnSpc>
                <a:spcPct val="150000"/>
              </a:lnSpc>
            </a:pPr>
            <a:r>
              <a:rPr lang="en-US" sz="3921"/>
              <a:t>exposed by Microsoft services.</a:t>
            </a:r>
            <a:endParaRPr lang="en-US" sz="3529"/>
          </a:p>
        </p:txBody>
      </p:sp>
    </p:spTree>
    <p:extLst>
      <p:ext uri="{BB962C8B-B14F-4D97-AF65-F5344CB8AC3E}">
        <p14:creationId xmlns:p14="http://schemas.microsoft.com/office/powerpoint/2010/main" val="30634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05850" y="1741637"/>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Tabs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Surface rich content within Teams</a:t>
              </a:r>
            </a:p>
          </p:txBody>
        </p:sp>
      </p:grpSp>
      <p:grpSp>
        <p:nvGrpSpPr>
          <p:cNvPr id="32" name="Group 31"/>
          <p:cNvGrpSpPr/>
          <p:nvPr/>
        </p:nvGrpSpPr>
        <p:grpSpPr>
          <a:xfrm>
            <a:off x="1401186" y="2807463"/>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t>Post rich updates to channels</a:t>
              </a:r>
            </a:p>
          </p:txBody>
        </p:sp>
      </p:grpSp>
      <p:pic>
        <p:nvPicPr>
          <p:cNvPr id="95" name="Picture 94" descr="12Connector_Wht@2x.pn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Lst>
          </a:blip>
          <a:stretch>
            <a:fillRect/>
          </a:stretch>
        </p:blipFill>
        <p:spPr>
          <a:xfrm>
            <a:off x="579536" y="2764599"/>
            <a:ext cx="731520" cy="731520"/>
          </a:xfrm>
          <a:prstGeom prst="rect">
            <a:avLst/>
          </a:prstGeom>
          <a:ln>
            <a:noFill/>
          </a:ln>
        </p:spPr>
      </p:pic>
      <p:grpSp>
        <p:nvGrpSpPr>
          <p:cNvPr id="36" name="Group 35"/>
          <p:cNvGrpSpPr/>
          <p:nvPr/>
        </p:nvGrpSpPr>
        <p:grpSpPr>
          <a:xfrm>
            <a:off x="1409913" y="3866452"/>
            <a:ext cx="2235390" cy="1331050"/>
            <a:chOff x="9491996" y="2989120"/>
            <a:chExt cx="2235390" cy="1331050"/>
          </a:xfrm>
        </p:grpSpPr>
        <p:sp>
          <p:nvSpPr>
            <p:cNvPr id="38" name="TextBox 37"/>
            <p:cNvSpPr txBox="1"/>
            <p:nvPr/>
          </p:nvSpPr>
          <p:spPr>
            <a:xfrm>
              <a:off x="949199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Actionable Messaging</a:t>
              </a:r>
            </a:p>
          </p:txBody>
        </p:sp>
        <p:sp>
          <p:nvSpPr>
            <p:cNvPr id="39" name="Text Placeholder 43"/>
            <p:cNvSpPr txBox="1">
              <a:spLocks/>
            </p:cNvSpPr>
            <p:nvPr/>
          </p:nvSpPr>
          <p:spPr>
            <a:xfrm>
              <a:off x="9491996" y="373999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Add rich interaction to your connector cards</a:t>
              </a:r>
            </a:p>
          </p:txBody>
        </p:sp>
      </p:grpSp>
      <p:pic>
        <p:nvPicPr>
          <p:cNvPr id="96" name="Picture 95" descr="12Actionable_Wht@2x.pn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GlowEdges trans="40000" smoothness="10"/>
                    </a14:imgEffect>
                    <a14:imgEffect>
                      <a14:saturation sat="400000"/>
                    </a14:imgEffect>
                  </a14:imgLayer>
                </a14:imgProps>
              </a:ext>
            </a:extLst>
          </a:blip>
          <a:stretch>
            <a:fillRect/>
          </a:stretch>
        </p:blipFill>
        <p:spPr>
          <a:xfrm>
            <a:off x="588263" y="3809090"/>
            <a:ext cx="731520" cy="731520"/>
          </a:xfrm>
          <a:prstGeom prst="rect">
            <a:avLst/>
          </a:prstGeom>
          <a:ln>
            <a:noFill/>
          </a:ln>
        </p:spPr>
      </p:pic>
      <p:grpSp>
        <p:nvGrpSpPr>
          <p:cNvPr id="58" name="Group 57"/>
          <p:cNvGrpSpPr/>
          <p:nvPr/>
        </p:nvGrpSpPr>
        <p:grpSpPr>
          <a:xfrm>
            <a:off x="4702285" y="1741637"/>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Bots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Help users get tasks done in conversations</a:t>
              </a:r>
            </a:p>
          </p:txBody>
        </p:sp>
      </p:grpSp>
      <p:grpSp>
        <p:nvGrpSpPr>
          <p:cNvPr id="59" name="Group 58"/>
          <p:cNvGrpSpPr/>
          <p:nvPr/>
        </p:nvGrpSpPr>
        <p:grpSpPr>
          <a:xfrm>
            <a:off x="4697621" y="2807463"/>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GlowEdges trans="40000" smoothness="10"/>
                    </a14:imgEffect>
                    <a14:imgEffect>
                      <a14:saturation sat="400000"/>
                    </a14:imgEffect>
                  </a14:imgLayer>
                </a14:imgProps>
              </a:ext>
            </a:extLst>
          </a:blip>
          <a:stretch>
            <a:fillRect/>
          </a:stretch>
        </p:blipFill>
        <p:spPr>
          <a:xfrm>
            <a:off x="3923638" y="2764599"/>
            <a:ext cx="731520" cy="731520"/>
          </a:xfrm>
          <a:prstGeom prst="rect">
            <a:avLst/>
          </a:prstGeom>
          <a:ln>
            <a:noFill/>
          </a:ln>
        </p:spPr>
      </p:pic>
      <p:grpSp>
        <p:nvGrpSpPr>
          <p:cNvPr id="84" name="Group 83"/>
          <p:cNvGrpSpPr/>
          <p:nvPr/>
        </p:nvGrpSpPr>
        <p:grpSpPr>
          <a:xfrm>
            <a:off x="4706348" y="3851954"/>
            <a:ext cx="2235390" cy="1316552"/>
            <a:chOff x="9337016" y="2989120"/>
            <a:chExt cx="2235390" cy="1316552"/>
          </a:xfrm>
        </p:grpSpPr>
        <p:sp>
          <p:nvSpPr>
            <p:cNvPr id="86" name="TextBox 85"/>
            <p:cNvSpPr txBox="1"/>
            <p:nvPr/>
          </p:nvSpPr>
          <p:spPr>
            <a:xfrm>
              <a:off x="933701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Messaging Extensions</a:t>
              </a:r>
            </a:p>
          </p:txBody>
        </p:sp>
        <p:sp>
          <p:nvSpPr>
            <p:cNvPr id="87" name="Text Placeholder 43"/>
            <p:cNvSpPr txBox="1">
              <a:spLocks/>
            </p:cNvSpPr>
            <p:nvPr/>
          </p:nvSpPr>
          <p:spPr>
            <a:xfrm>
              <a:off x="9337016" y="372549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3941330" y="3809090"/>
            <a:ext cx="731520" cy="731520"/>
          </a:xfrm>
          <a:prstGeom prst="rect">
            <a:avLst/>
          </a:prstGeom>
          <a:ln>
            <a:noFill/>
          </a:ln>
        </p:spPr>
      </p:pic>
      <p:pic>
        <p:nvPicPr>
          <p:cNvPr id="37" name="Picture 36" descr="12Bots_Wht@2x.png">
            <a:extLst>
              <a:ext uri="{FF2B5EF4-FFF2-40B4-BE49-F238E27FC236}">
                <a16:creationId xmlns:a16="http://schemas.microsoft.com/office/drawing/2014/main" id="{89A319DC-816D-4475-A30E-02DDABB63F74}"/>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artisticGlowEdges trans="40000" smoothness="10"/>
                    </a14:imgEffect>
                    <a14:imgEffect>
                      <a14:saturation sat="400000"/>
                    </a14:imgEffect>
                  </a14:imgLayer>
                </a14:imgProps>
              </a:ext>
            </a:extLst>
          </a:blip>
          <a:stretch>
            <a:fillRect/>
          </a:stretch>
        </p:blipFill>
        <p:spPr>
          <a:xfrm>
            <a:off x="3970765" y="1741637"/>
            <a:ext cx="731520" cy="731520"/>
          </a:xfrm>
          <a:prstGeom prst="rect">
            <a:avLst/>
          </a:prstGeom>
          <a:ln>
            <a:noFill/>
          </a:ln>
        </p:spPr>
      </p:pic>
      <p:pic>
        <p:nvPicPr>
          <p:cNvPr id="41" name="Picture 40" descr="12Tabs_Wht@2x.png">
            <a:extLst>
              <a:ext uri="{FF2B5EF4-FFF2-40B4-BE49-F238E27FC236}">
                <a16:creationId xmlns:a16="http://schemas.microsoft.com/office/drawing/2014/main" id="{503A3B00-52CB-4B2E-910B-51C5C1ACDAE3}"/>
              </a:ext>
            </a:extLst>
          </p:cNvPr>
          <p:cNvPicPr>
            <a:picLocks noChangeAspect="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artisticGlowEdges trans="40000" smoothness="10"/>
                    </a14:imgEffect>
                    <a14:imgEffect>
                      <a14:saturation sat="400000"/>
                    </a14:imgEffect>
                  </a14:imgLayer>
                </a14:imgProps>
              </a:ext>
            </a:extLst>
          </a:blip>
          <a:stretch>
            <a:fillRect/>
          </a:stretch>
        </p:blipFill>
        <p:spPr>
          <a:xfrm>
            <a:off x="584200" y="1741637"/>
            <a:ext cx="731520" cy="731520"/>
          </a:xfrm>
          <a:prstGeom prst="rect">
            <a:avLst/>
          </a:prstGeom>
          <a:ln>
            <a:noFill/>
          </a:ln>
        </p:spPr>
      </p:pic>
      <p:grpSp>
        <p:nvGrpSpPr>
          <p:cNvPr id="3" name="Group 2">
            <a:extLst>
              <a:ext uri="{FF2B5EF4-FFF2-40B4-BE49-F238E27FC236}">
                <a16:creationId xmlns:a16="http://schemas.microsoft.com/office/drawing/2014/main" id="{5A5FED73-0F44-4762-83FE-17A32B6FBA8F}"/>
              </a:ext>
            </a:extLst>
          </p:cNvPr>
          <p:cNvGrpSpPr/>
          <p:nvPr/>
        </p:nvGrpSpPr>
        <p:grpSpPr>
          <a:xfrm>
            <a:off x="779737" y="5263843"/>
            <a:ext cx="3143901" cy="1057754"/>
            <a:chOff x="6389340" y="5189070"/>
            <a:chExt cx="3143901" cy="1057754"/>
          </a:xfrm>
        </p:grpSpPr>
        <p:sp>
          <p:nvSpPr>
            <p:cNvPr id="40" name="Freeform 40">
              <a:extLst>
                <a:ext uri="{FF2B5EF4-FFF2-40B4-BE49-F238E27FC236}">
                  <a16:creationId xmlns:a16="http://schemas.microsoft.com/office/drawing/2014/main" id="{31F347A1-BC0E-40F6-9A0C-9F6EB54929AA}"/>
                </a:ext>
              </a:extLst>
            </p:cNvPr>
            <p:cNvSpPr>
              <a:spLocks noChangeAspect="1" noEditPoints="1"/>
            </p:cNvSpPr>
            <p:nvPr/>
          </p:nvSpPr>
          <p:spPr bwMode="auto">
            <a:xfrm>
              <a:off x="6389340" y="5345036"/>
              <a:ext cx="443561" cy="640695"/>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42" name="Title 1">
              <a:extLst>
                <a:ext uri="{FF2B5EF4-FFF2-40B4-BE49-F238E27FC236}">
                  <a16:creationId xmlns:a16="http://schemas.microsoft.com/office/drawing/2014/main" id="{180F2823-BC4E-4FB4-B53B-4174DCA0DEAF}"/>
                </a:ext>
              </a:extLst>
            </p:cNvPr>
            <p:cNvSpPr txBox="1">
              <a:spLocks/>
            </p:cNvSpPr>
            <p:nvPr/>
          </p:nvSpPr>
          <p:spPr>
            <a:xfrm>
              <a:off x="6942077" y="5189070"/>
              <a:ext cx="2591164" cy="486532"/>
            </a:xfrm>
            <a:prstGeom prst="rect">
              <a:avLst/>
            </a:prstGeom>
          </p:spPr>
          <p:txBody>
            <a:bodyPr vert="horz" wrap="square" lIns="146284" tIns="91427" rIns="146284" bIns="91427"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r>
                <a:rPr lang="en-US" sz="2000" kern="0" spc="-50">
                  <a:solidFill>
                    <a:srgbClr val="353535"/>
                  </a:solidFill>
                  <a:latin typeface="Segoe UI" panose="020B0502040204020203" pitchFamily="34" charset="0"/>
                  <a:cs typeface="Segoe UI" panose="020B0502040204020203" pitchFamily="34" charset="0"/>
                </a:rPr>
                <a:t>Microsoft Graph</a:t>
              </a:r>
              <a:endParaRPr lang="en-US" sz="2000">
                <a:solidFill>
                  <a:srgbClr val="353535"/>
                </a:solidFill>
                <a:latin typeface="Segoe UI" panose="020B0502040204020203" pitchFamily="34" charset="0"/>
                <a:cs typeface="Segoe UI" panose="020B0502040204020203" pitchFamily="34" charset="0"/>
              </a:endParaRPr>
            </a:p>
          </p:txBody>
        </p:sp>
        <p:sp>
          <p:nvSpPr>
            <p:cNvPr id="43" name="Text Placeholder 43">
              <a:extLst>
                <a:ext uri="{FF2B5EF4-FFF2-40B4-BE49-F238E27FC236}">
                  <a16:creationId xmlns:a16="http://schemas.microsoft.com/office/drawing/2014/main" id="{D9B9A5F3-B9E9-421A-A97A-8EC2C54B1E25}"/>
                </a:ext>
              </a:extLst>
            </p:cNvPr>
            <p:cNvSpPr txBox="1">
              <a:spLocks/>
            </p:cNvSpPr>
            <p:nvPr/>
          </p:nvSpPr>
          <p:spPr>
            <a:xfrm>
              <a:off x="7006126" y="5666646"/>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Build in intelligence and connect to data that drives productivity</a:t>
              </a:r>
            </a:p>
          </p:txBody>
        </p:sp>
      </p:grpSp>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588263" y="457200"/>
            <a:ext cx="11018520" cy="1107996"/>
          </a:xfrm>
        </p:spPr>
        <p:txBody>
          <a:bodyPr/>
          <a:lstStyle/>
          <a:p>
            <a:r>
              <a:rPr lang="en-US"/>
              <a:t>A powerful platform for higher performing teams</a:t>
            </a:r>
            <a:br>
              <a:rPr lang="en-US">
                <a:solidFill>
                  <a:srgbClr val="D83B01"/>
                </a:solidFill>
                <a:latin typeface="Segoe UI" charset="0"/>
                <a:ea typeface="Segoe UI" charset="0"/>
                <a:cs typeface="Segoe UI" charset="0"/>
              </a:rPr>
            </a:br>
            <a:endParaRPr lang="en-US"/>
          </a:p>
        </p:txBody>
      </p:sp>
    </p:spTree>
    <p:extLst>
      <p:ext uri="{BB962C8B-B14F-4D97-AF65-F5344CB8AC3E}">
        <p14:creationId xmlns:p14="http://schemas.microsoft.com/office/powerpoint/2010/main" val="1698476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A41A4A1-6055-4DC8-8231-BFD1DAC3EE49}"/>
              </a:ext>
            </a:extLst>
          </p:cNvPr>
          <p:cNvPicPr>
            <a:picLocks noChangeAspect="1"/>
          </p:cNvPicPr>
          <p:nvPr/>
        </p:nvPicPr>
        <p:blipFill>
          <a:blip r:embed="rId3"/>
          <a:stretch>
            <a:fillRect/>
          </a:stretch>
        </p:blipFill>
        <p:spPr>
          <a:xfrm>
            <a:off x="3910213" y="5393452"/>
            <a:ext cx="744825" cy="628560"/>
          </a:xfrm>
          <a:prstGeom prst="rect">
            <a:avLst/>
          </a:prstGeom>
        </p:spPr>
      </p:pic>
      <p:pic>
        <p:nvPicPr>
          <p:cNvPr id="75" name="Picture 74">
            <a:extLst>
              <a:ext uri="{FF2B5EF4-FFF2-40B4-BE49-F238E27FC236}">
                <a16:creationId xmlns:a16="http://schemas.microsoft.com/office/drawing/2014/main" id="{C040F0A2-A568-45D2-B550-CDA86EFE9E2A}"/>
              </a:ext>
            </a:extLst>
          </p:cNvPr>
          <p:cNvPicPr>
            <a:picLocks noChangeAspect="1"/>
          </p:cNvPicPr>
          <p:nvPr/>
        </p:nvPicPr>
        <p:blipFill>
          <a:blip r:embed="rId4"/>
          <a:stretch>
            <a:fillRect/>
          </a:stretch>
        </p:blipFill>
        <p:spPr>
          <a:xfrm>
            <a:off x="509552" y="5326283"/>
            <a:ext cx="888442" cy="770588"/>
          </a:xfrm>
          <a:prstGeom prst="rect">
            <a:avLst/>
          </a:prstGeom>
        </p:spPr>
      </p:pic>
      <p:sp>
        <p:nvSpPr>
          <p:cNvPr id="74" name="Rectangle 73">
            <a:extLst>
              <a:ext uri="{FF2B5EF4-FFF2-40B4-BE49-F238E27FC236}">
                <a16:creationId xmlns:a16="http://schemas.microsoft.com/office/drawing/2014/main" id="{53F43D84-E437-4E2D-A14C-C0DBDB8FDFF8}"/>
              </a:ext>
            </a:extLst>
          </p:cNvPr>
          <p:cNvSpPr/>
          <p:nvPr/>
        </p:nvSpPr>
        <p:spPr bwMode="auto">
          <a:xfrm>
            <a:off x="381700" y="5334578"/>
            <a:ext cx="983151" cy="872251"/>
          </a:xfrm>
          <a:prstGeom prst="rect">
            <a:avLst/>
          </a:prstGeom>
          <a:solidFill>
            <a:schemeClr val="bg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405850" y="1741637"/>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Tabs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Surface rich content within Teams</a:t>
              </a:r>
            </a:p>
          </p:txBody>
        </p:sp>
      </p:grpSp>
      <p:grpSp>
        <p:nvGrpSpPr>
          <p:cNvPr id="32" name="Group 31"/>
          <p:cNvGrpSpPr/>
          <p:nvPr/>
        </p:nvGrpSpPr>
        <p:grpSpPr>
          <a:xfrm>
            <a:off x="1401186" y="2807463"/>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t>Post rich updates to channels</a:t>
              </a:r>
            </a:p>
          </p:txBody>
        </p:sp>
      </p:grpSp>
      <p:pic>
        <p:nvPicPr>
          <p:cNvPr id="95" name="Picture 94" descr="12Connector_Wht@2x.pn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GlowEdges trans="40000" smoothness="10"/>
                    </a14:imgEffect>
                    <a14:imgEffect>
                      <a14:saturation sat="400000"/>
                    </a14:imgEffect>
                  </a14:imgLayer>
                </a14:imgProps>
              </a:ext>
            </a:extLst>
          </a:blip>
          <a:stretch>
            <a:fillRect/>
          </a:stretch>
        </p:blipFill>
        <p:spPr>
          <a:xfrm>
            <a:off x="579536" y="2764599"/>
            <a:ext cx="731520" cy="731520"/>
          </a:xfrm>
          <a:prstGeom prst="rect">
            <a:avLst/>
          </a:prstGeom>
          <a:ln>
            <a:noFill/>
          </a:ln>
        </p:spPr>
      </p:pic>
      <p:grpSp>
        <p:nvGrpSpPr>
          <p:cNvPr id="36" name="Group 35"/>
          <p:cNvGrpSpPr/>
          <p:nvPr/>
        </p:nvGrpSpPr>
        <p:grpSpPr>
          <a:xfrm>
            <a:off x="1409913" y="3866452"/>
            <a:ext cx="2235390" cy="1331050"/>
            <a:chOff x="9491996" y="2989120"/>
            <a:chExt cx="2235390" cy="1331050"/>
          </a:xfrm>
        </p:grpSpPr>
        <p:sp>
          <p:nvSpPr>
            <p:cNvPr id="38" name="TextBox 37"/>
            <p:cNvSpPr txBox="1"/>
            <p:nvPr/>
          </p:nvSpPr>
          <p:spPr>
            <a:xfrm>
              <a:off x="949199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Actionable Messaging</a:t>
              </a:r>
            </a:p>
          </p:txBody>
        </p:sp>
        <p:sp>
          <p:nvSpPr>
            <p:cNvPr id="39" name="Text Placeholder 43"/>
            <p:cNvSpPr txBox="1">
              <a:spLocks/>
            </p:cNvSpPr>
            <p:nvPr/>
          </p:nvSpPr>
          <p:spPr>
            <a:xfrm>
              <a:off x="9491996" y="373999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Add rich interaction to your connector cards</a:t>
              </a:r>
            </a:p>
          </p:txBody>
        </p:sp>
      </p:grpSp>
      <p:pic>
        <p:nvPicPr>
          <p:cNvPr id="96" name="Picture 95" descr="12Actionable_Wht@2x.png"/>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GlowEdges trans="40000" smoothness="10"/>
                    </a14:imgEffect>
                    <a14:imgEffect>
                      <a14:saturation sat="400000"/>
                    </a14:imgEffect>
                  </a14:imgLayer>
                </a14:imgProps>
              </a:ext>
            </a:extLst>
          </a:blip>
          <a:stretch>
            <a:fillRect/>
          </a:stretch>
        </p:blipFill>
        <p:spPr>
          <a:xfrm>
            <a:off x="588263" y="3809090"/>
            <a:ext cx="731520" cy="731520"/>
          </a:xfrm>
          <a:prstGeom prst="rect">
            <a:avLst/>
          </a:prstGeom>
          <a:ln>
            <a:noFill/>
          </a:ln>
        </p:spPr>
      </p:pic>
      <p:grpSp>
        <p:nvGrpSpPr>
          <p:cNvPr id="58" name="Group 57"/>
          <p:cNvGrpSpPr/>
          <p:nvPr/>
        </p:nvGrpSpPr>
        <p:grpSpPr>
          <a:xfrm>
            <a:off x="4702285" y="1741637"/>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Bots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Help users get tasks done in conversations</a:t>
              </a:r>
            </a:p>
          </p:txBody>
        </p:sp>
      </p:grpSp>
      <p:grpSp>
        <p:nvGrpSpPr>
          <p:cNvPr id="59" name="Group 58"/>
          <p:cNvGrpSpPr/>
          <p:nvPr/>
        </p:nvGrpSpPr>
        <p:grpSpPr>
          <a:xfrm>
            <a:off x="4697621" y="2807463"/>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artisticGlowEdges trans="40000" smoothness="10"/>
                    </a14:imgEffect>
                    <a14:imgEffect>
                      <a14:saturation sat="400000"/>
                    </a14:imgEffect>
                  </a14:imgLayer>
                </a14:imgProps>
              </a:ext>
            </a:extLst>
          </a:blip>
          <a:stretch>
            <a:fillRect/>
          </a:stretch>
        </p:blipFill>
        <p:spPr>
          <a:xfrm>
            <a:off x="3923638" y="2764599"/>
            <a:ext cx="731520" cy="731520"/>
          </a:xfrm>
          <a:prstGeom prst="rect">
            <a:avLst/>
          </a:prstGeom>
          <a:ln>
            <a:noFill/>
          </a:ln>
        </p:spPr>
      </p:pic>
      <p:grpSp>
        <p:nvGrpSpPr>
          <p:cNvPr id="84" name="Group 83"/>
          <p:cNvGrpSpPr/>
          <p:nvPr/>
        </p:nvGrpSpPr>
        <p:grpSpPr>
          <a:xfrm>
            <a:off x="4706348" y="3851954"/>
            <a:ext cx="2235390" cy="1316552"/>
            <a:chOff x="9337016" y="2989120"/>
            <a:chExt cx="2235390" cy="1316552"/>
          </a:xfrm>
        </p:grpSpPr>
        <p:sp>
          <p:nvSpPr>
            <p:cNvPr id="86" name="TextBox 85"/>
            <p:cNvSpPr txBox="1"/>
            <p:nvPr/>
          </p:nvSpPr>
          <p:spPr>
            <a:xfrm>
              <a:off x="9337017" y="2989120"/>
              <a:ext cx="2235389" cy="707886"/>
            </a:xfrm>
            <a:prstGeom prst="rect">
              <a:avLst/>
            </a:prstGeom>
            <a:noFill/>
            <a:ln>
              <a:noFill/>
            </a:ln>
          </p:spPr>
          <p:txBody>
            <a:bodyPr wrap="square" rtlCol="0">
              <a:spAutoFit/>
            </a:bodyPr>
            <a:lstStyle/>
            <a:p>
              <a:r>
                <a:rPr lang="en-US" sz="2000">
                  <a:latin typeface="Segoe UI" charset="0"/>
                  <a:ea typeface="Segoe UI" charset="0"/>
                  <a:cs typeface="Segoe UI" charset="0"/>
                </a:rPr>
                <a:t>Messaging Extensions</a:t>
              </a:r>
            </a:p>
          </p:txBody>
        </p:sp>
        <p:sp>
          <p:nvSpPr>
            <p:cNvPr id="87" name="Text Placeholder 43"/>
            <p:cNvSpPr txBox="1">
              <a:spLocks/>
            </p:cNvSpPr>
            <p:nvPr/>
          </p:nvSpPr>
          <p:spPr>
            <a:xfrm>
              <a:off x="9337016" y="372549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3941330" y="3809090"/>
            <a:ext cx="731520" cy="731520"/>
          </a:xfrm>
          <a:prstGeom prst="rect">
            <a:avLst/>
          </a:prstGeom>
          <a:ln>
            <a:noFill/>
          </a:ln>
        </p:spPr>
      </p:pic>
      <p:pic>
        <p:nvPicPr>
          <p:cNvPr id="37" name="Picture 36" descr="12Bots_Wht@2x.png">
            <a:extLst>
              <a:ext uri="{FF2B5EF4-FFF2-40B4-BE49-F238E27FC236}">
                <a16:creationId xmlns:a16="http://schemas.microsoft.com/office/drawing/2014/main" id="{89A319DC-816D-4475-A30E-02DDABB63F74}"/>
              </a:ext>
            </a:extLst>
          </p:cNvPr>
          <p:cNvPicPr>
            <a:picLocks noChangeAspect="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artisticGlowEdges trans="40000" smoothness="10"/>
                    </a14:imgEffect>
                    <a14:imgEffect>
                      <a14:saturation sat="400000"/>
                    </a14:imgEffect>
                  </a14:imgLayer>
                </a14:imgProps>
              </a:ext>
            </a:extLst>
          </a:blip>
          <a:stretch>
            <a:fillRect/>
          </a:stretch>
        </p:blipFill>
        <p:spPr>
          <a:xfrm>
            <a:off x="3970765" y="1741637"/>
            <a:ext cx="731520" cy="731520"/>
          </a:xfrm>
          <a:prstGeom prst="rect">
            <a:avLst/>
          </a:prstGeom>
          <a:ln>
            <a:noFill/>
          </a:ln>
        </p:spPr>
      </p:pic>
      <p:pic>
        <p:nvPicPr>
          <p:cNvPr id="41" name="Picture 40" descr="12Tabs_Wht@2x.png">
            <a:extLst>
              <a:ext uri="{FF2B5EF4-FFF2-40B4-BE49-F238E27FC236}">
                <a16:creationId xmlns:a16="http://schemas.microsoft.com/office/drawing/2014/main" id="{503A3B00-52CB-4B2E-910B-51C5C1ACDAE3}"/>
              </a:ext>
            </a:extLst>
          </p:cNvPr>
          <p:cNvPicPr>
            <a:picLocks noChangeAspect="1"/>
          </p:cNvPicPr>
          <p:nvPr/>
        </p:nvPicPr>
        <p:blipFill>
          <a:blip r:embed="rId15">
            <a:duotone>
              <a:prstClr val="black"/>
              <a:schemeClr val="accent1">
                <a:tint val="45000"/>
                <a:satMod val="400000"/>
              </a:schemeClr>
            </a:duotone>
            <a:extLst>
              <a:ext uri="{BEBA8EAE-BF5A-486C-A8C5-ECC9F3942E4B}">
                <a14:imgProps xmlns:a14="http://schemas.microsoft.com/office/drawing/2010/main">
                  <a14:imgLayer r:embed="rId16">
                    <a14:imgEffect>
                      <a14:artisticGlowEdges trans="40000" smoothness="10"/>
                    </a14:imgEffect>
                    <a14:imgEffect>
                      <a14:saturation sat="400000"/>
                    </a14:imgEffect>
                  </a14:imgLayer>
                </a14:imgProps>
              </a:ext>
            </a:extLst>
          </a:blip>
          <a:stretch>
            <a:fillRect/>
          </a:stretch>
        </p:blipFill>
        <p:spPr>
          <a:xfrm>
            <a:off x="584200" y="1741637"/>
            <a:ext cx="731520" cy="731520"/>
          </a:xfrm>
          <a:prstGeom prst="rect">
            <a:avLst/>
          </a:prstGeom>
          <a:ln>
            <a:noFill/>
          </a:ln>
        </p:spPr>
      </p:pic>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588263" y="457200"/>
            <a:ext cx="11018520" cy="1107996"/>
          </a:xfrm>
        </p:spPr>
        <p:txBody>
          <a:bodyPr/>
          <a:lstStyle/>
          <a:p>
            <a:r>
              <a:rPr lang="en-US"/>
              <a:t>A powerful platform for higher performing teams</a:t>
            </a:r>
            <a:br>
              <a:rPr lang="en-US">
                <a:solidFill>
                  <a:srgbClr val="D83B01"/>
                </a:solidFill>
                <a:latin typeface="Segoe UI" charset="0"/>
                <a:ea typeface="Segoe UI" charset="0"/>
                <a:cs typeface="Segoe UI" charset="0"/>
              </a:rPr>
            </a:br>
            <a:endParaRPr lang="en-US"/>
          </a:p>
        </p:txBody>
      </p:sp>
      <p:sp>
        <p:nvSpPr>
          <p:cNvPr id="52" name="Freeform 40">
            <a:extLst>
              <a:ext uri="{FF2B5EF4-FFF2-40B4-BE49-F238E27FC236}">
                <a16:creationId xmlns:a16="http://schemas.microsoft.com/office/drawing/2014/main" id="{5D1DA91C-7EBD-4095-ACAA-009DE36EB272}"/>
              </a:ext>
            </a:extLst>
          </p:cNvPr>
          <p:cNvSpPr>
            <a:spLocks noChangeAspect="1" noEditPoints="1"/>
          </p:cNvSpPr>
          <p:nvPr/>
        </p:nvSpPr>
        <p:spPr bwMode="auto">
          <a:xfrm>
            <a:off x="1244715" y="3750166"/>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54" name="Freeform 40">
            <a:extLst>
              <a:ext uri="{FF2B5EF4-FFF2-40B4-BE49-F238E27FC236}">
                <a16:creationId xmlns:a16="http://schemas.microsoft.com/office/drawing/2014/main" id="{39C174CD-DD78-4176-B1EF-15DC42FC68D0}"/>
              </a:ext>
            </a:extLst>
          </p:cNvPr>
          <p:cNvSpPr>
            <a:spLocks noChangeAspect="1" noEditPoints="1"/>
          </p:cNvSpPr>
          <p:nvPr/>
        </p:nvSpPr>
        <p:spPr bwMode="auto">
          <a:xfrm>
            <a:off x="1262543" y="2663001"/>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57" name="Freeform 40">
            <a:extLst>
              <a:ext uri="{FF2B5EF4-FFF2-40B4-BE49-F238E27FC236}">
                <a16:creationId xmlns:a16="http://schemas.microsoft.com/office/drawing/2014/main" id="{10AA1489-F728-4CC8-9BEE-77175058001E}"/>
              </a:ext>
            </a:extLst>
          </p:cNvPr>
          <p:cNvSpPr>
            <a:spLocks noChangeAspect="1" noEditPoints="1"/>
          </p:cNvSpPr>
          <p:nvPr/>
        </p:nvSpPr>
        <p:spPr bwMode="auto">
          <a:xfrm>
            <a:off x="1256354" y="1623462"/>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0" name="Freeform 40">
            <a:extLst>
              <a:ext uri="{FF2B5EF4-FFF2-40B4-BE49-F238E27FC236}">
                <a16:creationId xmlns:a16="http://schemas.microsoft.com/office/drawing/2014/main" id="{5E28C02D-DC63-40B5-9DC7-08C187B3BF1E}"/>
              </a:ext>
            </a:extLst>
          </p:cNvPr>
          <p:cNvSpPr>
            <a:spLocks noChangeAspect="1" noEditPoints="1"/>
          </p:cNvSpPr>
          <p:nvPr/>
        </p:nvSpPr>
        <p:spPr bwMode="auto">
          <a:xfrm>
            <a:off x="4551144" y="1641553"/>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1" name="Freeform 40">
            <a:extLst>
              <a:ext uri="{FF2B5EF4-FFF2-40B4-BE49-F238E27FC236}">
                <a16:creationId xmlns:a16="http://schemas.microsoft.com/office/drawing/2014/main" id="{F4D59E16-50F9-4DE1-AF2A-5BC536ACDD1E}"/>
              </a:ext>
            </a:extLst>
          </p:cNvPr>
          <p:cNvSpPr>
            <a:spLocks noChangeAspect="1" noEditPoints="1"/>
          </p:cNvSpPr>
          <p:nvPr/>
        </p:nvSpPr>
        <p:spPr bwMode="auto">
          <a:xfrm>
            <a:off x="4552071" y="2658666"/>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2" name="Freeform 40">
            <a:extLst>
              <a:ext uri="{FF2B5EF4-FFF2-40B4-BE49-F238E27FC236}">
                <a16:creationId xmlns:a16="http://schemas.microsoft.com/office/drawing/2014/main" id="{F0500BAF-F688-4413-982D-6D43F81736AC}"/>
              </a:ext>
            </a:extLst>
          </p:cNvPr>
          <p:cNvSpPr>
            <a:spLocks noChangeAspect="1" noEditPoints="1"/>
          </p:cNvSpPr>
          <p:nvPr/>
        </p:nvSpPr>
        <p:spPr bwMode="auto">
          <a:xfrm>
            <a:off x="4551144" y="3711111"/>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64" name="TextBox 63">
            <a:extLst>
              <a:ext uri="{FF2B5EF4-FFF2-40B4-BE49-F238E27FC236}">
                <a16:creationId xmlns:a16="http://schemas.microsoft.com/office/drawing/2014/main" id="{89BB3F8A-30AB-469A-953B-589470594BFF}"/>
              </a:ext>
            </a:extLst>
          </p:cNvPr>
          <p:cNvSpPr txBox="1"/>
          <p:nvPr/>
        </p:nvSpPr>
        <p:spPr>
          <a:xfrm>
            <a:off x="1401186" y="5489952"/>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Web sites</a:t>
            </a:r>
          </a:p>
        </p:txBody>
      </p:sp>
      <p:sp>
        <p:nvSpPr>
          <p:cNvPr id="68" name="TextBox 67">
            <a:extLst>
              <a:ext uri="{FF2B5EF4-FFF2-40B4-BE49-F238E27FC236}">
                <a16:creationId xmlns:a16="http://schemas.microsoft.com/office/drawing/2014/main" id="{F30EFD9F-8B53-4550-8A0F-EC099C71B33C}"/>
              </a:ext>
            </a:extLst>
          </p:cNvPr>
          <p:cNvSpPr txBox="1"/>
          <p:nvPr/>
        </p:nvSpPr>
        <p:spPr>
          <a:xfrm>
            <a:off x="4758934" y="5506685"/>
            <a:ext cx="2235389" cy="400110"/>
          </a:xfrm>
          <a:prstGeom prst="rect">
            <a:avLst/>
          </a:prstGeom>
          <a:noFill/>
          <a:ln>
            <a:noFill/>
          </a:ln>
        </p:spPr>
        <p:txBody>
          <a:bodyPr wrap="square" rtlCol="0">
            <a:spAutoFit/>
          </a:bodyPr>
          <a:lstStyle/>
          <a:p>
            <a:r>
              <a:rPr lang="en-US" sz="2000">
                <a:latin typeface="Segoe UI" charset="0"/>
                <a:ea typeface="Segoe UI" charset="0"/>
                <a:cs typeface="Segoe UI" charset="0"/>
              </a:rPr>
              <a:t>Services</a:t>
            </a:r>
          </a:p>
        </p:txBody>
      </p:sp>
      <p:sp>
        <p:nvSpPr>
          <p:cNvPr id="71" name="Freeform 40">
            <a:extLst>
              <a:ext uri="{FF2B5EF4-FFF2-40B4-BE49-F238E27FC236}">
                <a16:creationId xmlns:a16="http://schemas.microsoft.com/office/drawing/2014/main" id="{7A5F4B99-5A5F-4F64-A644-3D84E31EB1CE}"/>
              </a:ext>
            </a:extLst>
          </p:cNvPr>
          <p:cNvSpPr>
            <a:spLocks noChangeAspect="1" noEditPoints="1"/>
          </p:cNvSpPr>
          <p:nvPr/>
        </p:nvSpPr>
        <p:spPr bwMode="auto">
          <a:xfrm>
            <a:off x="1235987" y="5280362"/>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
        <p:nvSpPr>
          <p:cNvPr id="40" name="Rectangle 39">
            <a:extLst>
              <a:ext uri="{FF2B5EF4-FFF2-40B4-BE49-F238E27FC236}">
                <a16:creationId xmlns:a16="http://schemas.microsoft.com/office/drawing/2014/main" id="{BE785ECC-8B0E-43D0-8ABD-8DAFED82F021}"/>
              </a:ext>
            </a:extLst>
          </p:cNvPr>
          <p:cNvSpPr/>
          <p:nvPr/>
        </p:nvSpPr>
        <p:spPr bwMode="auto">
          <a:xfrm>
            <a:off x="7357269" y="5270614"/>
            <a:ext cx="983151" cy="872251"/>
          </a:xfrm>
          <a:prstGeom prst="rect">
            <a:avLst/>
          </a:prstGeom>
          <a:solidFill>
            <a:schemeClr val="bg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40">
            <a:extLst>
              <a:ext uri="{FF2B5EF4-FFF2-40B4-BE49-F238E27FC236}">
                <a16:creationId xmlns:a16="http://schemas.microsoft.com/office/drawing/2014/main" id="{CE6CB4CC-F909-4082-A904-B1896C7EF7A2}"/>
              </a:ext>
            </a:extLst>
          </p:cNvPr>
          <p:cNvSpPr>
            <a:spLocks noChangeAspect="1" noEditPoints="1"/>
          </p:cNvSpPr>
          <p:nvPr/>
        </p:nvSpPr>
        <p:spPr bwMode="auto">
          <a:xfrm>
            <a:off x="4542416" y="5241307"/>
            <a:ext cx="207790" cy="300139"/>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94">
              <a:defRPr/>
            </a:pPr>
            <a:endParaRPr lang="en-US" sz="1801" kern="0">
              <a:solidFill>
                <a:sysClr val="windowText" lastClr="000000"/>
              </a:solidFill>
              <a:latin typeface="Segoe UI"/>
            </a:endParaRPr>
          </a:p>
        </p:txBody>
      </p:sp>
    </p:spTree>
    <p:extLst>
      <p:ext uri="{BB962C8B-B14F-4D97-AF65-F5344CB8AC3E}">
        <p14:creationId xmlns:p14="http://schemas.microsoft.com/office/powerpoint/2010/main" val="425039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64" grpId="0"/>
      <p:bldP spid="68" grpId="0"/>
      <p:bldP spid="71" grpId="0" animBg="1"/>
      <p:bldP spid="40" grpId="0" animBg="1"/>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8A80-90B6-4350-958D-1CF4B074686D}"/>
              </a:ext>
            </a:extLst>
          </p:cNvPr>
          <p:cNvSpPr>
            <a:spLocks noGrp="1"/>
          </p:cNvSpPr>
          <p:nvPr>
            <p:ph type="title"/>
          </p:nvPr>
        </p:nvSpPr>
        <p:spPr>
          <a:xfrm>
            <a:off x="838200" y="365125"/>
            <a:ext cx="10515600" cy="553998"/>
          </a:xfrm>
        </p:spPr>
        <p:txBody>
          <a:bodyPr>
            <a:normAutofit/>
          </a:bodyPr>
          <a:lstStyle/>
          <a:p>
            <a:r>
              <a:rPr lang="en-US"/>
              <a:t>Graph can automate team lifecycles</a:t>
            </a:r>
          </a:p>
        </p:txBody>
      </p:sp>
      <p:graphicFrame>
        <p:nvGraphicFramePr>
          <p:cNvPr id="4" name="Diagram 3">
            <a:extLst>
              <a:ext uri="{FF2B5EF4-FFF2-40B4-BE49-F238E27FC236}">
                <a16:creationId xmlns:a16="http://schemas.microsoft.com/office/drawing/2014/main" id="{7C7D47B4-8A29-471F-85F8-5A651111FC99}"/>
              </a:ext>
            </a:extLst>
          </p:cNvPr>
          <p:cNvGraphicFramePr/>
          <p:nvPr>
            <p:extLst>
              <p:ext uri="{D42A27DB-BD31-4B8C-83A1-F6EECF244321}">
                <p14:modId xmlns:p14="http://schemas.microsoft.com/office/powerpoint/2010/main" val="3099820155"/>
              </p:ext>
            </p:extLst>
          </p:nvPr>
        </p:nvGraphicFramePr>
        <p:xfrm>
          <a:off x="-1" y="1164771"/>
          <a:ext cx="10668001" cy="5508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99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4D4BFAA-2DEA-4E47-BAD4-ADCAC77DA510}"/>
                                            </p:graphicEl>
                                          </p:spTgt>
                                        </p:tgtEl>
                                        <p:attrNameLst>
                                          <p:attrName>style.visibility</p:attrName>
                                        </p:attrNameLst>
                                      </p:cBhvr>
                                      <p:to>
                                        <p:strVal val="visible"/>
                                      </p:to>
                                    </p:set>
                                    <p:animEffect transition="in" filter="fade">
                                      <p:cBhvr>
                                        <p:cTn id="7" dur="500"/>
                                        <p:tgtEl>
                                          <p:spTgt spid="4">
                                            <p:graphicEl>
                                              <a:dgm id="{B4D4BFAA-2DEA-4E47-BAD4-ADCAC77DA5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1E25141-2733-4B2E-9F08-4D31E332450D}"/>
                                            </p:graphicEl>
                                          </p:spTgt>
                                        </p:tgtEl>
                                        <p:attrNameLst>
                                          <p:attrName>style.visibility</p:attrName>
                                        </p:attrNameLst>
                                      </p:cBhvr>
                                      <p:to>
                                        <p:strVal val="visible"/>
                                      </p:to>
                                    </p:set>
                                    <p:animEffect transition="in" filter="fade">
                                      <p:cBhvr>
                                        <p:cTn id="12" dur="500"/>
                                        <p:tgtEl>
                                          <p:spTgt spid="4">
                                            <p:graphicEl>
                                              <a:dgm id="{71E25141-2733-4B2E-9F08-4D31E332450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F06546F-6FDD-4DD2-9F27-54321D1E1C1F}"/>
                                            </p:graphicEl>
                                          </p:spTgt>
                                        </p:tgtEl>
                                        <p:attrNameLst>
                                          <p:attrName>style.visibility</p:attrName>
                                        </p:attrNameLst>
                                      </p:cBhvr>
                                      <p:to>
                                        <p:strVal val="visible"/>
                                      </p:to>
                                    </p:set>
                                    <p:animEffect transition="in" filter="fade">
                                      <p:cBhvr>
                                        <p:cTn id="15" dur="500"/>
                                        <p:tgtEl>
                                          <p:spTgt spid="4">
                                            <p:graphicEl>
                                              <a:dgm id="{BF06546F-6FDD-4DD2-9F27-54321D1E1C1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4669231C-5170-4B2D-BC5C-A68A2EBB965B}"/>
                                            </p:graphicEl>
                                          </p:spTgt>
                                        </p:tgtEl>
                                        <p:attrNameLst>
                                          <p:attrName>style.visibility</p:attrName>
                                        </p:attrNameLst>
                                      </p:cBhvr>
                                      <p:to>
                                        <p:strVal val="visible"/>
                                      </p:to>
                                    </p:set>
                                    <p:animEffect transition="in" filter="fade">
                                      <p:cBhvr>
                                        <p:cTn id="20" dur="500"/>
                                        <p:tgtEl>
                                          <p:spTgt spid="4">
                                            <p:graphicEl>
                                              <a:dgm id="{4669231C-5170-4B2D-BC5C-A68A2EBB965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5A51774-BF29-4F2E-BCC0-62C159BFBC6B}"/>
                                            </p:graphicEl>
                                          </p:spTgt>
                                        </p:tgtEl>
                                        <p:attrNameLst>
                                          <p:attrName>style.visibility</p:attrName>
                                        </p:attrNameLst>
                                      </p:cBhvr>
                                      <p:to>
                                        <p:strVal val="visible"/>
                                      </p:to>
                                    </p:set>
                                    <p:animEffect transition="in" filter="fade">
                                      <p:cBhvr>
                                        <p:cTn id="23" dur="500"/>
                                        <p:tgtEl>
                                          <p:spTgt spid="4">
                                            <p:graphicEl>
                                              <a:dgm id="{95A51774-BF29-4F2E-BCC0-62C159BFBC6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6C878F1-2841-41DB-A763-5D1C6D4B913A}"/>
                                            </p:graphicEl>
                                          </p:spTgt>
                                        </p:tgtEl>
                                        <p:attrNameLst>
                                          <p:attrName>style.visibility</p:attrName>
                                        </p:attrNameLst>
                                      </p:cBhvr>
                                      <p:to>
                                        <p:strVal val="visible"/>
                                      </p:to>
                                    </p:set>
                                    <p:animEffect transition="in" filter="fade">
                                      <p:cBhvr>
                                        <p:cTn id="28" dur="500"/>
                                        <p:tgtEl>
                                          <p:spTgt spid="4">
                                            <p:graphicEl>
                                              <a:dgm id="{C6C878F1-2841-41DB-A763-5D1C6D4B913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20A29F3-780D-420D-89E6-9AEF06108A0A}"/>
                                            </p:graphicEl>
                                          </p:spTgt>
                                        </p:tgtEl>
                                        <p:attrNameLst>
                                          <p:attrName>style.visibility</p:attrName>
                                        </p:attrNameLst>
                                      </p:cBhvr>
                                      <p:to>
                                        <p:strVal val="visible"/>
                                      </p:to>
                                    </p:set>
                                    <p:animEffect transition="in" filter="fade">
                                      <p:cBhvr>
                                        <p:cTn id="31" dur="500"/>
                                        <p:tgtEl>
                                          <p:spTgt spid="4">
                                            <p:graphicEl>
                                              <a:dgm id="{720A29F3-780D-420D-89E6-9AEF06108A0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3609FAE-FD13-4EFF-96C4-D8B527937EF8}"/>
                                            </p:graphicEl>
                                          </p:spTgt>
                                        </p:tgtEl>
                                        <p:attrNameLst>
                                          <p:attrName>style.visibility</p:attrName>
                                        </p:attrNameLst>
                                      </p:cBhvr>
                                      <p:to>
                                        <p:strVal val="visible"/>
                                      </p:to>
                                    </p:set>
                                    <p:animEffect transition="in" filter="fade">
                                      <p:cBhvr>
                                        <p:cTn id="36" dur="500"/>
                                        <p:tgtEl>
                                          <p:spTgt spid="4">
                                            <p:graphicEl>
                                              <a:dgm id="{B3609FAE-FD13-4EFF-96C4-D8B527937EF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07B17D69-25F7-4AD5-A572-2B92DC41AD6C}"/>
                                            </p:graphicEl>
                                          </p:spTgt>
                                        </p:tgtEl>
                                        <p:attrNameLst>
                                          <p:attrName>style.visibility</p:attrName>
                                        </p:attrNameLst>
                                      </p:cBhvr>
                                      <p:to>
                                        <p:strVal val="visible"/>
                                      </p:to>
                                    </p:set>
                                    <p:animEffect transition="in" filter="fade">
                                      <p:cBhvr>
                                        <p:cTn id="39" dur="500"/>
                                        <p:tgtEl>
                                          <p:spTgt spid="4">
                                            <p:graphicEl>
                                              <a:dgm id="{07B17D69-25F7-4AD5-A572-2B92DC41AD6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52D83B2E-4A23-46DA-ADE3-34C688A9E3F5}"/>
                                            </p:graphicEl>
                                          </p:spTgt>
                                        </p:tgtEl>
                                        <p:attrNameLst>
                                          <p:attrName>style.visibility</p:attrName>
                                        </p:attrNameLst>
                                      </p:cBhvr>
                                      <p:to>
                                        <p:strVal val="visible"/>
                                      </p:to>
                                    </p:set>
                                    <p:animEffect transition="in" filter="fade">
                                      <p:cBhvr>
                                        <p:cTn id="44" dur="500"/>
                                        <p:tgtEl>
                                          <p:spTgt spid="4">
                                            <p:graphicEl>
                                              <a:dgm id="{52D83B2E-4A23-46DA-ADE3-34C688A9E3F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F9689A2F-F02E-4DA0-B1C0-608B703E5924}"/>
                                            </p:graphicEl>
                                          </p:spTgt>
                                        </p:tgtEl>
                                        <p:attrNameLst>
                                          <p:attrName>style.visibility</p:attrName>
                                        </p:attrNameLst>
                                      </p:cBhvr>
                                      <p:to>
                                        <p:strVal val="visible"/>
                                      </p:to>
                                    </p:set>
                                    <p:animEffect transition="in" filter="fade">
                                      <p:cBhvr>
                                        <p:cTn id="47" dur="500"/>
                                        <p:tgtEl>
                                          <p:spTgt spid="4">
                                            <p:graphicEl>
                                              <a:dgm id="{F9689A2F-F02E-4DA0-B1C0-608B703E592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8B10369D-1317-48BA-95BF-C021DBFBE736}"/>
                                            </p:graphicEl>
                                          </p:spTgt>
                                        </p:tgtEl>
                                        <p:attrNameLst>
                                          <p:attrName>style.visibility</p:attrName>
                                        </p:attrNameLst>
                                      </p:cBhvr>
                                      <p:to>
                                        <p:strVal val="visible"/>
                                      </p:to>
                                    </p:set>
                                    <p:animEffect transition="in" filter="fade">
                                      <p:cBhvr>
                                        <p:cTn id="52" dur="500"/>
                                        <p:tgtEl>
                                          <p:spTgt spid="4">
                                            <p:graphicEl>
                                              <a:dgm id="{8B10369D-1317-48BA-95BF-C021DBFBE73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8D8EF2BC-D07B-480F-AFE9-4349211E4598}"/>
                                            </p:graphicEl>
                                          </p:spTgt>
                                        </p:tgtEl>
                                        <p:attrNameLst>
                                          <p:attrName>style.visibility</p:attrName>
                                        </p:attrNameLst>
                                      </p:cBhvr>
                                      <p:to>
                                        <p:strVal val="visible"/>
                                      </p:to>
                                    </p:set>
                                    <p:animEffect transition="in" filter="fade">
                                      <p:cBhvr>
                                        <p:cTn id="55" dur="500"/>
                                        <p:tgtEl>
                                          <p:spTgt spid="4">
                                            <p:graphicEl>
                                              <a:dgm id="{8D8EF2BC-D07B-480F-AFE9-4349211E459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9FE27EFF-965D-4CA8-9B5D-3C42A590A094}"/>
                                            </p:graphicEl>
                                          </p:spTgt>
                                        </p:tgtEl>
                                        <p:attrNameLst>
                                          <p:attrName>style.visibility</p:attrName>
                                        </p:attrNameLst>
                                      </p:cBhvr>
                                      <p:to>
                                        <p:strVal val="visible"/>
                                      </p:to>
                                    </p:set>
                                    <p:animEffect transition="in" filter="fade">
                                      <p:cBhvr>
                                        <p:cTn id="58" dur="500"/>
                                        <p:tgtEl>
                                          <p:spTgt spid="4">
                                            <p:graphicEl>
                                              <a:dgm id="{9FE27EFF-965D-4CA8-9B5D-3C42A590A09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7F34-4960-421F-980F-95F8D0CD0B47}"/>
              </a:ext>
            </a:extLst>
          </p:cNvPr>
          <p:cNvSpPr>
            <a:spLocks noGrp="1"/>
          </p:cNvSpPr>
          <p:nvPr>
            <p:ph type="title"/>
          </p:nvPr>
        </p:nvSpPr>
        <p:spPr>
          <a:xfrm>
            <a:off x="374306" y="1184638"/>
            <a:ext cx="7477989" cy="3534530"/>
          </a:xfrm>
        </p:spPr>
        <p:txBody>
          <a:bodyPr/>
          <a:lstStyle/>
          <a:p>
            <a:r>
              <a:rPr lang="en-US"/>
              <a:t>Demo</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8295" y="382152"/>
            <a:ext cx="11222840" cy="6475362"/>
          </a:xfrm>
          <a:prstGeom prst="rect">
            <a:avLst/>
          </a:prstGeom>
        </p:spPr>
      </p:pic>
    </p:spTree>
    <p:extLst>
      <p:ext uri="{BB962C8B-B14F-4D97-AF65-F5344CB8AC3E}">
        <p14:creationId xmlns:p14="http://schemas.microsoft.com/office/powerpoint/2010/main" val="39190821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7550-826F-479D-9A5E-8FC84F18F75A}"/>
              </a:ext>
            </a:extLst>
          </p:cNvPr>
          <p:cNvSpPr>
            <a:spLocks noGrp="1"/>
          </p:cNvSpPr>
          <p:nvPr>
            <p:ph type="title"/>
          </p:nvPr>
        </p:nvSpPr>
        <p:spPr/>
        <p:txBody>
          <a:bodyPr/>
          <a:lstStyle/>
          <a:p>
            <a:r>
              <a:rPr lang="en-US"/>
              <a:t>App registration</a:t>
            </a:r>
          </a:p>
        </p:txBody>
      </p:sp>
      <p:sp>
        <p:nvSpPr>
          <p:cNvPr id="3" name="Text Placeholder 2">
            <a:extLst>
              <a:ext uri="{FF2B5EF4-FFF2-40B4-BE49-F238E27FC236}">
                <a16:creationId xmlns:a16="http://schemas.microsoft.com/office/drawing/2014/main" id="{ABBAD8BE-A58B-4716-A5FB-9EE62A1613AE}"/>
              </a:ext>
            </a:extLst>
          </p:cNvPr>
          <p:cNvSpPr>
            <a:spLocks noGrp="1"/>
          </p:cNvSpPr>
          <p:nvPr>
            <p:ph type="body" sz="quarter" idx="10"/>
          </p:nvPr>
        </p:nvSpPr>
        <p:spPr>
          <a:xfrm>
            <a:off x="584200" y="1435497"/>
            <a:ext cx="11018520" cy="3607141"/>
          </a:xfrm>
        </p:spPr>
        <p:txBody>
          <a:bodyPr/>
          <a:lstStyle/>
          <a:p>
            <a:pPr marL="0" indent="0">
              <a:buNone/>
            </a:pPr>
            <a:r>
              <a:rPr lang="en-US"/>
              <a:t>Graph calls need a Graph </a:t>
            </a:r>
            <a:r>
              <a:rPr lang="en-US" err="1"/>
              <a:t>appId</a:t>
            </a:r>
            <a:r>
              <a:rPr lang="en-US"/>
              <a:t>.</a:t>
            </a:r>
          </a:p>
          <a:p>
            <a:pPr lvl="1"/>
            <a:r>
              <a:rPr lang="en-US"/>
              <a:t>Graph </a:t>
            </a:r>
            <a:r>
              <a:rPr lang="en-US" err="1"/>
              <a:t>appId</a:t>
            </a:r>
            <a:r>
              <a:rPr lang="en-US"/>
              <a:t> != Teams </a:t>
            </a:r>
            <a:r>
              <a:rPr lang="en-US" err="1"/>
              <a:t>appId</a:t>
            </a:r>
            <a:endParaRPr lang="en-US"/>
          </a:p>
          <a:p>
            <a:endParaRPr lang="en-US"/>
          </a:p>
          <a:p>
            <a:pPr marL="0" indent="0">
              <a:buNone/>
            </a:pPr>
            <a:r>
              <a:rPr lang="en-US"/>
              <a:t>Register a Graph app:</a:t>
            </a:r>
          </a:p>
          <a:p>
            <a:pPr marL="742950" lvl="1" indent="-514350">
              <a:buFont typeface="+mj-lt"/>
              <a:buAutoNum type="arabicPeriod"/>
            </a:pPr>
            <a:r>
              <a:rPr lang="en-US">
                <a:hlinkClick r:id="rId2"/>
              </a:rPr>
              <a:t>https://apps.dev.microsoft.com</a:t>
            </a:r>
            <a:r>
              <a:rPr lang="en-US"/>
              <a:t> </a:t>
            </a:r>
          </a:p>
          <a:p>
            <a:pPr marL="742950" lvl="1" indent="-514350">
              <a:buFont typeface="+mj-lt"/>
              <a:buAutoNum type="arabicPeriod"/>
            </a:pPr>
            <a:r>
              <a:rPr lang="en-US"/>
              <a:t>Create a Converged Application</a:t>
            </a:r>
          </a:p>
          <a:p>
            <a:endParaRPr lang="en-US"/>
          </a:p>
          <a:p>
            <a:pPr marL="0" indent="0">
              <a:buNone/>
            </a:pPr>
            <a:r>
              <a:rPr lang="en-US"/>
              <a:t>Or use your </a:t>
            </a:r>
            <a:r>
              <a:rPr lang="en-US" err="1"/>
              <a:t>botId</a:t>
            </a:r>
            <a:r>
              <a:rPr lang="en-US"/>
              <a:t> if you have a bot.</a:t>
            </a:r>
          </a:p>
        </p:txBody>
      </p:sp>
    </p:spTree>
    <p:extLst>
      <p:ext uri="{BB962C8B-B14F-4D97-AF65-F5344CB8AC3E}">
        <p14:creationId xmlns:p14="http://schemas.microsoft.com/office/powerpoint/2010/main" val="3005338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1346-E1B6-41A5-B852-34599E787350}"/>
              </a:ext>
            </a:extLst>
          </p:cNvPr>
          <p:cNvSpPr>
            <a:spLocks noGrp="1"/>
          </p:cNvSpPr>
          <p:nvPr>
            <p:ph type="title"/>
          </p:nvPr>
        </p:nvSpPr>
        <p:spPr/>
        <p:txBody>
          <a:bodyPr/>
          <a:lstStyle/>
          <a:p>
            <a:r>
              <a:rPr lang="en-US"/>
              <a:t>Permissions</a:t>
            </a:r>
          </a:p>
        </p:txBody>
      </p:sp>
      <p:sp>
        <p:nvSpPr>
          <p:cNvPr id="3" name="Text Placeholder 2">
            <a:extLst>
              <a:ext uri="{FF2B5EF4-FFF2-40B4-BE49-F238E27FC236}">
                <a16:creationId xmlns:a16="http://schemas.microsoft.com/office/drawing/2014/main" id="{AA8798D2-BA1F-4E6B-A716-4937899D1F31}"/>
              </a:ext>
            </a:extLst>
          </p:cNvPr>
          <p:cNvSpPr>
            <a:spLocks noGrp="1"/>
          </p:cNvSpPr>
          <p:nvPr>
            <p:ph type="body" sz="quarter" idx="10"/>
          </p:nvPr>
        </p:nvSpPr>
        <p:spPr>
          <a:xfrm>
            <a:off x="584200" y="1435497"/>
            <a:ext cx="11018520" cy="3828740"/>
          </a:xfrm>
        </p:spPr>
        <p:txBody>
          <a:bodyPr/>
          <a:lstStyle/>
          <a:p>
            <a:pPr marL="0" indent="0">
              <a:buNone/>
            </a:pPr>
            <a:r>
              <a:rPr lang="en-US"/>
              <a:t>Two types of permissions:</a:t>
            </a:r>
          </a:p>
          <a:p>
            <a:pPr lvl="1"/>
            <a:r>
              <a:rPr lang="en-US" b="1"/>
              <a:t>User delegated </a:t>
            </a:r>
            <a:r>
              <a:rPr lang="en-US"/>
              <a:t>permissions for when there is a user present</a:t>
            </a:r>
          </a:p>
          <a:p>
            <a:pPr lvl="1"/>
            <a:r>
              <a:rPr lang="en-US" b="1"/>
              <a:t>Application permissions </a:t>
            </a:r>
            <a:r>
              <a:rPr lang="en-US"/>
              <a:t>for when there isn't</a:t>
            </a:r>
          </a:p>
          <a:p>
            <a:endParaRPr lang="en-US"/>
          </a:p>
          <a:p>
            <a:pPr marL="0" indent="0">
              <a:buNone/>
            </a:pPr>
            <a:r>
              <a:rPr lang="en-US"/>
              <a:t>Teams APIs require </a:t>
            </a:r>
            <a:r>
              <a:rPr lang="en-US" err="1"/>
              <a:t>Group.Read.All</a:t>
            </a:r>
            <a:r>
              <a:rPr lang="en-US"/>
              <a:t> or </a:t>
            </a:r>
            <a:r>
              <a:rPr lang="en-US" err="1"/>
              <a:t>Group.ReadWrite.All</a:t>
            </a:r>
            <a:r>
              <a:rPr lang="en-US"/>
              <a:t> </a:t>
            </a:r>
          </a:p>
          <a:p>
            <a:pPr lvl="1"/>
            <a:r>
              <a:rPr lang="en-US"/>
              <a:t>For user delegated, means all groups the user can read/write</a:t>
            </a:r>
          </a:p>
          <a:p>
            <a:pPr lvl="1"/>
            <a:r>
              <a:rPr lang="en-US"/>
              <a:t>For application permissions, means all groups in the tenant</a:t>
            </a:r>
          </a:p>
          <a:p>
            <a:pPr lvl="1"/>
            <a:r>
              <a:rPr lang="en-US"/>
              <a:t>Admin consent required for both user delegated and application permissions</a:t>
            </a:r>
          </a:p>
          <a:p>
            <a:pPr marL="0" indent="0">
              <a:buNone/>
            </a:pPr>
            <a:endParaRPr lang="en-US"/>
          </a:p>
        </p:txBody>
      </p:sp>
    </p:spTree>
    <p:extLst>
      <p:ext uri="{BB962C8B-B14F-4D97-AF65-F5344CB8AC3E}">
        <p14:creationId xmlns:p14="http://schemas.microsoft.com/office/powerpoint/2010/main" val="4546389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CBC7-BBB3-40D2-81A3-2736FE067F49}"/>
              </a:ext>
            </a:extLst>
          </p:cNvPr>
          <p:cNvSpPr>
            <a:spLocks noGrp="1"/>
          </p:cNvSpPr>
          <p:nvPr>
            <p:ph type="title"/>
          </p:nvPr>
        </p:nvSpPr>
        <p:spPr/>
        <p:txBody>
          <a:bodyPr/>
          <a:lstStyle/>
          <a:p>
            <a:r>
              <a:rPr lang="en-US"/>
              <a:t>APIs available today in v1.0</a:t>
            </a:r>
          </a:p>
        </p:txBody>
      </p:sp>
      <p:graphicFrame>
        <p:nvGraphicFramePr>
          <p:cNvPr id="4" name="Content Placeholder 3">
            <a:extLst>
              <a:ext uri="{FF2B5EF4-FFF2-40B4-BE49-F238E27FC236}">
                <a16:creationId xmlns:a16="http://schemas.microsoft.com/office/drawing/2014/main" id="{66C60EBB-F813-483E-BAAC-2EEE9AC8408C}"/>
              </a:ext>
            </a:extLst>
          </p:cNvPr>
          <p:cNvGraphicFramePr>
            <a:graphicFrameLocks noGrp="1"/>
          </p:cNvGraphicFramePr>
          <p:nvPr>
            <p:ph idx="1"/>
            <p:extLst>
              <p:ext uri="{D42A27DB-BD31-4B8C-83A1-F6EECF244321}">
                <p14:modId xmlns:p14="http://schemas.microsoft.com/office/powerpoint/2010/main" val="1512350979"/>
              </p:ext>
            </p:extLst>
          </p:nvPr>
        </p:nvGraphicFramePr>
        <p:xfrm>
          <a:off x="580240" y="1511358"/>
          <a:ext cx="9992510" cy="4450080"/>
        </p:xfrm>
        <a:graphic>
          <a:graphicData uri="http://schemas.openxmlformats.org/drawingml/2006/table">
            <a:tbl>
              <a:tblPr firstRow="1" bandRow="1">
                <a:tableStyleId>{7E9639D4-E3E2-4D34-9284-5A2195B3D0D7}</a:tableStyleId>
              </a:tblPr>
              <a:tblGrid>
                <a:gridCol w="2549341">
                  <a:extLst>
                    <a:ext uri="{9D8B030D-6E8A-4147-A177-3AD203B41FA5}">
                      <a16:colId xmlns:a16="http://schemas.microsoft.com/office/drawing/2014/main" val="2221628033"/>
                    </a:ext>
                  </a:extLst>
                </a:gridCol>
                <a:gridCol w="4497660">
                  <a:extLst>
                    <a:ext uri="{9D8B030D-6E8A-4147-A177-3AD203B41FA5}">
                      <a16:colId xmlns:a16="http://schemas.microsoft.com/office/drawing/2014/main" val="3252419471"/>
                    </a:ext>
                  </a:extLst>
                </a:gridCol>
                <a:gridCol w="2945509">
                  <a:extLst>
                    <a:ext uri="{9D8B030D-6E8A-4147-A177-3AD203B41FA5}">
                      <a16:colId xmlns:a16="http://schemas.microsoft.com/office/drawing/2014/main" val="855966447"/>
                    </a:ext>
                  </a:extLst>
                </a:gridCol>
              </a:tblGrid>
              <a:tr h="437539">
                <a:tc>
                  <a:txBody>
                    <a:bodyPr/>
                    <a:lstStyle/>
                    <a:p>
                      <a:r>
                        <a:rPr lang="en-US" sz="2400"/>
                        <a:t>Resource</a:t>
                      </a:r>
                    </a:p>
                  </a:txBody>
                  <a:tcPr/>
                </a:tc>
                <a:tc>
                  <a:txBody>
                    <a:bodyPr/>
                    <a:lstStyle/>
                    <a:p>
                      <a:r>
                        <a:rPr lang="en-US" sz="2400"/>
                        <a:t>Actions</a:t>
                      </a:r>
                    </a:p>
                  </a:txBody>
                  <a:tcPr/>
                </a:tc>
                <a:tc>
                  <a:txBody>
                    <a:bodyPr/>
                    <a:lstStyle/>
                    <a:p>
                      <a:r>
                        <a:rPr lang="en-US" sz="2400"/>
                        <a:t>App permissions?</a:t>
                      </a:r>
                    </a:p>
                  </a:txBody>
                  <a:tcPr/>
                </a:tc>
                <a:extLst>
                  <a:ext uri="{0D108BD9-81ED-4DB2-BD59-A6C34878D82A}">
                    <a16:rowId xmlns:a16="http://schemas.microsoft.com/office/drawing/2014/main" val="1695621566"/>
                  </a:ext>
                </a:extLst>
              </a:tr>
              <a:tr h="979290">
                <a:tc>
                  <a:txBody>
                    <a:bodyPr/>
                    <a:lstStyle/>
                    <a:p>
                      <a:r>
                        <a:rPr lang="en-US" sz="2000" b="1"/>
                        <a:t>Team</a:t>
                      </a:r>
                    </a:p>
                  </a:txBody>
                  <a:tcPr/>
                </a:tc>
                <a:tc>
                  <a:txBody>
                    <a:bodyPr/>
                    <a:lstStyle/>
                    <a:p>
                      <a:r>
                        <a:rPr lang="en-US" sz="2000"/>
                        <a:t>List, create, read, update, delete</a:t>
                      </a:r>
                    </a:p>
                    <a:p>
                      <a:r>
                        <a:rPr lang="en-US" sz="2000"/>
                        <a:t>Clone</a:t>
                      </a:r>
                    </a:p>
                    <a:p>
                      <a:r>
                        <a:rPr lang="en-US" sz="2000"/>
                        <a:t>Archive/unarchive</a:t>
                      </a:r>
                    </a:p>
                  </a:txBody>
                  <a:tcPr/>
                </a:tc>
                <a:tc>
                  <a:txBody>
                    <a:bodyPr/>
                    <a:lstStyle/>
                    <a:p>
                      <a:r>
                        <a:rPr lang="en-US" sz="2000"/>
                        <a:t>Supported</a:t>
                      </a:r>
                    </a:p>
                  </a:txBody>
                  <a:tcPr/>
                </a:tc>
                <a:extLst>
                  <a:ext uri="{0D108BD9-81ED-4DB2-BD59-A6C34878D82A}">
                    <a16:rowId xmlns:a16="http://schemas.microsoft.com/office/drawing/2014/main" val="879266724"/>
                  </a:ext>
                </a:extLst>
              </a:tr>
              <a:tr h="452466">
                <a:tc>
                  <a:txBody>
                    <a:bodyPr/>
                    <a:lstStyle/>
                    <a:p>
                      <a:r>
                        <a:rPr lang="en-US" sz="2000" b="1"/>
                        <a:t>Members &amp; Owners</a:t>
                      </a:r>
                    </a:p>
                  </a:txBody>
                  <a:tcPr/>
                </a:tc>
                <a:tc>
                  <a:txBody>
                    <a:bodyPr/>
                    <a:lstStyle/>
                    <a:p>
                      <a:r>
                        <a:rPr lang="en-US" sz="2000"/>
                        <a:t>List, add, remove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p>
                  </a:txBody>
                  <a:tcPr/>
                </a:tc>
                <a:extLst>
                  <a:ext uri="{0D108BD9-81ED-4DB2-BD59-A6C34878D82A}">
                    <a16:rowId xmlns:a16="http://schemas.microsoft.com/office/drawing/2014/main" val="12906671"/>
                  </a:ext>
                </a:extLst>
              </a:tr>
              <a:tr h="379201">
                <a:tc>
                  <a:txBody>
                    <a:bodyPr/>
                    <a:lstStyle/>
                    <a:p>
                      <a:r>
                        <a:rPr lang="en-US" sz="2000" b="1"/>
                        <a:t>Team Settings</a:t>
                      </a:r>
                    </a:p>
                  </a:txBody>
                  <a:tcPr/>
                </a:tc>
                <a:tc>
                  <a:txBody>
                    <a:bodyPr/>
                    <a:lstStyle/>
                    <a:p>
                      <a:r>
                        <a:rPr lang="en-US" sz="2000"/>
                        <a:t>Read, write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p>
                  </a:txBody>
                  <a:tcPr/>
                </a:tc>
                <a:extLst>
                  <a:ext uri="{0D108BD9-81ED-4DB2-BD59-A6C34878D82A}">
                    <a16:rowId xmlns:a16="http://schemas.microsoft.com/office/drawing/2014/main" val="418386343"/>
                  </a:ext>
                </a:extLst>
              </a:tr>
              <a:tr h="379201">
                <a:tc>
                  <a:txBody>
                    <a:bodyPr/>
                    <a:lstStyle/>
                    <a:p>
                      <a:r>
                        <a:rPr lang="en-US" sz="2000" b="1"/>
                        <a:t>Channels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create, read, update, delete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p>
                  </a:txBody>
                  <a:tcPr/>
                </a:tc>
                <a:extLst>
                  <a:ext uri="{0D108BD9-81ED-4DB2-BD59-A6C34878D82A}">
                    <a16:rowId xmlns:a16="http://schemas.microsoft.com/office/drawing/2014/main" val="3118803469"/>
                  </a:ext>
                </a:extLst>
              </a:tr>
              <a:tr h="379201">
                <a:tc>
                  <a:txBody>
                    <a:bodyPr/>
                    <a:lstStyle/>
                    <a:p>
                      <a:r>
                        <a:rPr lang="en-US" sz="2000" b="1"/>
                        <a:t>Tabs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create, read, update, delete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Supported</a:t>
                      </a:r>
                    </a:p>
                  </a:txBody>
                  <a:tcPr/>
                </a:tc>
                <a:extLst>
                  <a:ext uri="{0D108BD9-81ED-4DB2-BD59-A6C34878D82A}">
                    <a16:rowId xmlns:a16="http://schemas.microsoft.com/office/drawing/2014/main" val="3136964371"/>
                  </a:ext>
                </a:extLst>
              </a:tr>
              <a:tr h="379201">
                <a:tc>
                  <a:txBody>
                    <a:bodyPr/>
                    <a:lstStyle/>
                    <a:p>
                      <a:r>
                        <a:rPr lang="en-US" sz="2000" b="1" dirty="0"/>
                        <a:t>Apps installed in teams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install, upgrade, remove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Supported</a:t>
                      </a:r>
                    </a:p>
                  </a:txBody>
                  <a:tcPr/>
                </a:tc>
                <a:extLst>
                  <a:ext uri="{0D108BD9-81ED-4DB2-BD59-A6C34878D82A}">
                    <a16:rowId xmlns:a16="http://schemas.microsoft.com/office/drawing/2014/main" val="1092798595"/>
                  </a:ext>
                </a:extLst>
              </a:tr>
              <a:tr h="387208">
                <a:tc>
                  <a:txBody>
                    <a:bodyPr/>
                    <a:lstStyle/>
                    <a:p>
                      <a:r>
                        <a:rPr lang="en-US" sz="2000" b="1"/>
                        <a:t>App catalog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t>List, publish, upgrade, remove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No, user-delegated only</a:t>
                      </a:r>
                    </a:p>
                  </a:txBody>
                  <a:tcPr/>
                </a:tc>
                <a:extLst>
                  <a:ext uri="{0D108BD9-81ED-4DB2-BD59-A6C34878D82A}">
                    <a16:rowId xmlns:a16="http://schemas.microsoft.com/office/drawing/2014/main" val="2226891610"/>
                  </a:ext>
                </a:extLst>
              </a:tr>
            </a:tbl>
          </a:graphicData>
        </a:graphic>
      </p:graphicFrame>
    </p:spTree>
    <p:extLst>
      <p:ext uri="{BB962C8B-B14F-4D97-AF65-F5344CB8AC3E}">
        <p14:creationId xmlns:p14="http://schemas.microsoft.com/office/powerpoint/2010/main" val="1003613696"/>
      </p:ext>
    </p:extLst>
  </p:cSld>
  <p:clrMapOvr>
    <a:masterClrMapping/>
  </p:clrMapOvr>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4.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A9C516BD57454FB1CD0A100883683D" ma:contentTypeVersion="2" ma:contentTypeDescription="Create a new document." ma:contentTypeScope="" ma:versionID="d3841d3278c5eb1c246e38a84dc2432c">
  <xsd:schema xmlns:xsd="http://www.w3.org/2001/XMLSchema" xmlns:xs="http://www.w3.org/2001/XMLSchema" xmlns:p="http://schemas.microsoft.com/office/2006/metadata/properties" xmlns:ns2="ee58ecdf-d8ad-4304-a860-0f3533fb6f62" targetNamespace="http://schemas.microsoft.com/office/2006/metadata/properties" ma:root="true" ma:fieldsID="f039901167d09772156c5af9b83e708e" ns2:_="">
    <xsd:import namespace="ee58ecdf-d8ad-4304-a860-0f3533fb6f6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8ecdf-d8ad-4304-a860-0f3533fb6f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B212C9-54AA-4BB9-94E9-D8E2DD2B6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8ecdf-d8ad-4304-a860-0f3533fb6f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1165</TotalTime>
  <Words>1081</Words>
  <Application>Microsoft Office PowerPoint</Application>
  <PresentationFormat>Widescreen</PresentationFormat>
  <Paragraphs>171</Paragraphs>
  <Slides>14</Slides>
  <Notes>11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Consolas</vt:lpstr>
      <vt:lpstr>Segoe UI</vt:lpstr>
      <vt:lpstr>Segoe UI Light</vt:lpstr>
      <vt:lpstr>Segoe UI Semibold</vt:lpstr>
      <vt:lpstr>Segoe UI Semilight</vt:lpstr>
      <vt:lpstr>Wingdings</vt:lpstr>
      <vt:lpstr>5-50195_Microsoft_Build_Template</vt:lpstr>
      <vt:lpstr>2_Microsoft 365 PPT Template - 2018</vt:lpstr>
      <vt:lpstr>Office 365 PPT Template - 2017</vt:lpstr>
      <vt:lpstr>1_Office 365 PPT Template - 2017</vt:lpstr>
      <vt:lpstr> Microsoft Teams API in Microsoft Graph</vt:lpstr>
      <vt:lpstr>PowerPoint Presentation</vt:lpstr>
      <vt:lpstr>A powerful platform for higher performing teams </vt:lpstr>
      <vt:lpstr>A powerful platform for higher performing teams </vt:lpstr>
      <vt:lpstr>Graph can automate team lifecycles</vt:lpstr>
      <vt:lpstr>Demo</vt:lpstr>
      <vt:lpstr>App registration</vt:lpstr>
      <vt:lpstr>Permissions</vt:lpstr>
      <vt:lpstr>APIs available today in v1.0</vt:lpstr>
      <vt:lpstr>Hot off the press</vt:lpstr>
      <vt:lpstr>Get started today: https://graph.microsoft.com </vt:lpstr>
      <vt:lpstr>Next steps</vt:lpstr>
      <vt:lpstr>Enjoy the Bootcamp</vt:lpstr>
      <vt:lpstr>Call to action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Austin</dc:creator>
  <cp:keywords/>
  <dc:description/>
  <cp:lastModifiedBy>Anbu Mani</cp:lastModifiedBy>
  <cp:revision>11</cp:revision>
  <dcterms:created xsi:type="dcterms:W3CDTF">2018-03-22T01:46:09Z</dcterms:created>
  <dcterms:modified xsi:type="dcterms:W3CDTF">2019-10-10T17:56:04Z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0x01010045A9C516BD57454FB1CD0A100883683D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y fmtid="{D5CDD505-2E9C-101B-9397-08002B2CF9AE}" pid="23" name="AuthorIds_UIVersion_512">
    <vt:lpwstr>6</vt:lpwstr>
  </property>
</Properties>
</file>